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14" r:id="rId3"/>
    <p:sldId id="317" r:id="rId4"/>
    <p:sldId id="318" r:id="rId5"/>
    <p:sldId id="342" r:id="rId6"/>
    <p:sldId id="319" r:id="rId7"/>
    <p:sldId id="320" r:id="rId8"/>
    <p:sldId id="321" r:id="rId9"/>
    <p:sldId id="322" r:id="rId10"/>
    <p:sldId id="323" r:id="rId11"/>
    <p:sldId id="326" r:id="rId12"/>
    <p:sldId id="327" r:id="rId13"/>
    <p:sldId id="316" r:id="rId14"/>
    <p:sldId id="328" r:id="rId15"/>
    <p:sldId id="329" r:id="rId16"/>
    <p:sldId id="330" r:id="rId17"/>
    <p:sldId id="331" r:id="rId18"/>
    <p:sldId id="332" r:id="rId19"/>
    <p:sldId id="333" r:id="rId20"/>
    <p:sldId id="335" r:id="rId21"/>
    <p:sldId id="336" r:id="rId22"/>
    <p:sldId id="337" r:id="rId23"/>
    <p:sldId id="338" r:id="rId24"/>
    <p:sldId id="339" r:id="rId25"/>
    <p:sldId id="340" r:id="rId26"/>
    <p:sldId id="341" r:id="rId27"/>
    <p:sldId id="343" r:id="rId28"/>
    <p:sldId id="344" r:id="rId29"/>
    <p:sldId id="334" r:id="rId30"/>
    <p:sldId id="311" r:id="rId31"/>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98475"/>
          </a:xfrm>
          <a:prstGeom prst="rect">
            <a:avLst/>
          </a:prstGeom>
        </p:spPr>
        <p:txBody>
          <a:bodyPr vert="horz" lIns="91440" tIns="45720" rIns="91440" bIns="45720" rtlCol="0"/>
          <a:lstStyle>
            <a:lvl1pPr algn="r">
              <a:defRPr sz="1200"/>
            </a:lvl1pPr>
          </a:lstStyle>
          <a:p>
            <a:fld id="{1FB638B2-1BE5-4F79-9202-AF9368090AB3}" type="datetimeFigureOut">
              <a:rPr lang="en-GB" smtClean="0"/>
              <a:t>09/10/2021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C52576C7-87FC-4138-AF74-5C86C93512F2}" type="slidenum">
              <a:rPr lang="en-GB" smtClean="0"/>
              <a:t>‹#›</a:t>
            </a:fld>
            <a:endParaRPr lang="en-GB"/>
          </a:p>
        </p:txBody>
      </p:sp>
    </p:spTree>
    <p:extLst>
      <p:ext uri="{BB962C8B-B14F-4D97-AF65-F5344CB8AC3E}">
        <p14:creationId xmlns:p14="http://schemas.microsoft.com/office/powerpoint/2010/main" val="3314013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2576C7-87FC-4138-AF74-5C86C93512F2}" type="slidenum">
              <a:rPr lang="en-GB" smtClean="0"/>
              <a:t>1</a:t>
            </a:fld>
            <a:endParaRPr lang="en-GB"/>
          </a:p>
        </p:txBody>
      </p:sp>
    </p:spTree>
    <p:extLst>
      <p:ext uri="{BB962C8B-B14F-4D97-AF65-F5344CB8AC3E}">
        <p14:creationId xmlns:p14="http://schemas.microsoft.com/office/powerpoint/2010/main" val="3803603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52576C7-87FC-4138-AF74-5C86C93512F2}" type="slidenum">
              <a:rPr lang="en-GB" smtClean="0"/>
              <a:t>30</a:t>
            </a:fld>
            <a:endParaRPr lang="en-GB"/>
          </a:p>
        </p:txBody>
      </p:sp>
    </p:spTree>
    <p:extLst>
      <p:ext uri="{BB962C8B-B14F-4D97-AF65-F5344CB8AC3E}">
        <p14:creationId xmlns:p14="http://schemas.microsoft.com/office/powerpoint/2010/main" val="110525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00F5D-5137-4A15-984C-8FE0FD34A1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B0DE12-639B-4235-BD4A-4319D21047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B96AAF-518A-48F4-9779-103C6ACE802D}"/>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AC50FDFD-C98A-4C15-8735-F30EF467E7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DEAC4-682B-4951-A143-43913ECC1D8E}"/>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30285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03983-4790-46F0-9275-26C84ED0D3E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B65430-EC69-4037-8777-DEAD557A803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81B3EC-903D-48C2-8837-36FE39E3B1BD}"/>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093D3D3F-54CA-4179-B6F7-D2911B4F24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3ADF54-B4C5-40DF-AAFB-F5F5FBAB3BA8}"/>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92428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D6E062-4EEB-40C6-B8F0-497D0A30DF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926725C-0609-4207-99CC-92ED5F18C16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077D7C-5FE8-4119-AC19-E182D05BE463}"/>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B1E203F8-37CB-471C-BDB7-47797FF986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649AAB-29BE-4F11-B0AE-EB28E1733B25}"/>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113204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0BA0D-D0CE-476E-A87B-85D5911EC7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C8FF7C4-CF97-4F52-906D-C929E8F1013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8822FE-62B3-4101-A616-CBF78F281A58}"/>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43E2BFA3-96E7-49E4-8DC9-8F61AD41D8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782FF5-F43F-4337-8DD0-EA53D8AE505D}"/>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350887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7FC3-B118-4128-98D8-A0B5746E54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500B5A-BBFC-4BC2-AD58-AA382DDD1D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E1BCC50-D5DC-4604-8D0F-8CC2E782C40A}"/>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C70136F1-5193-448E-8009-1E90617BC4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EA5C61-238E-485D-ADE5-E82A2F63D891}"/>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2838953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E3EB0-1F42-4D40-A8D5-257BC3DF68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8A8A2A1-FDA5-4047-B191-33B6F5FB8B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AC0082B-DD35-4C1F-8D58-C020E9E7E01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2097FA-AA72-431A-A170-FAC53E117BED}"/>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6" name="Footer Placeholder 5">
            <a:extLst>
              <a:ext uri="{FF2B5EF4-FFF2-40B4-BE49-F238E27FC236}">
                <a16:creationId xmlns:a16="http://schemas.microsoft.com/office/drawing/2014/main" id="{D7CFC10F-9BA3-4BF2-A762-B0594ED17EA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9E4A65-E634-4FBE-B70B-3F3AA31F0F0F}"/>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35006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ADD02-5488-40D4-943E-A82EAC2C79C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585692-336C-401C-AC9C-142D24B958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C4E734-84CD-4E92-9B33-8A4FFC7C05F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7222B4-F7C4-4AD8-A4FB-5EFD821115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0B7BC65-A9F2-4FC6-A95B-B6B6D07CD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E796CE-8D74-45DD-85C0-2C3F3584DE59}"/>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8" name="Footer Placeholder 7">
            <a:extLst>
              <a:ext uri="{FF2B5EF4-FFF2-40B4-BE49-F238E27FC236}">
                <a16:creationId xmlns:a16="http://schemas.microsoft.com/office/drawing/2014/main" id="{DD15F5AF-765E-430E-AA55-FF46435A578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0B014B-3C0B-4203-9E7A-61D331C28A2A}"/>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204937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7D1F3-ADA1-4587-8447-51BA6831FE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47FB46F-23AB-4724-991C-B34E29B265A7}"/>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4" name="Footer Placeholder 3">
            <a:extLst>
              <a:ext uri="{FF2B5EF4-FFF2-40B4-BE49-F238E27FC236}">
                <a16:creationId xmlns:a16="http://schemas.microsoft.com/office/drawing/2014/main" id="{A35D3787-7447-4171-8AA1-93A4C8314DD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1E59CDC-677E-4EFF-AC40-88FD7547168F}"/>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189004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29865-A482-40A8-8DA7-93F4195E0065}"/>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3" name="Footer Placeholder 2">
            <a:extLst>
              <a:ext uri="{FF2B5EF4-FFF2-40B4-BE49-F238E27FC236}">
                <a16:creationId xmlns:a16="http://schemas.microsoft.com/office/drawing/2014/main" id="{D1D0CDAF-F451-4E37-9BEE-40AFFC0832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B1F22B-450A-4D53-AAA7-27173448B70F}"/>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11691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4BA07-42D8-4F0C-A51D-5E4746A757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E53E91D-6815-436D-BCE4-FEB21D2077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A11E659-5DF1-4ED5-A0E0-A700E5B5F3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90CE12-4677-4573-A2C0-7A655D2118FD}"/>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6" name="Footer Placeholder 5">
            <a:extLst>
              <a:ext uri="{FF2B5EF4-FFF2-40B4-BE49-F238E27FC236}">
                <a16:creationId xmlns:a16="http://schemas.microsoft.com/office/drawing/2014/main" id="{964E2EA8-38EA-423E-90B2-68352CB2C1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6B6F1F-A5F2-4838-A64A-CACA182F1E63}"/>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236431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41EDF-8FA5-4219-8B7A-ACEC85B734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968D4DE-3373-4250-94EE-FE3ED0159C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B1A976-4403-4973-BCBF-2CE4B9E1AC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F54940-18D1-4B3F-93E3-F1F8334B3031}"/>
              </a:ext>
            </a:extLst>
          </p:cNvPr>
          <p:cNvSpPr>
            <a:spLocks noGrp="1"/>
          </p:cNvSpPr>
          <p:nvPr>
            <p:ph type="dt" sz="half" idx="10"/>
          </p:nvPr>
        </p:nvSpPr>
        <p:spPr/>
        <p:txBody>
          <a:bodyPr/>
          <a:lstStyle/>
          <a:p>
            <a:fld id="{9849A99B-2C58-4A20-B674-F20E20931156}" type="datetimeFigureOut">
              <a:rPr lang="en-GB" smtClean="0"/>
              <a:t>09/10/2021</a:t>
            </a:fld>
            <a:endParaRPr lang="en-GB"/>
          </a:p>
        </p:txBody>
      </p:sp>
      <p:sp>
        <p:nvSpPr>
          <p:cNvPr id="6" name="Footer Placeholder 5">
            <a:extLst>
              <a:ext uri="{FF2B5EF4-FFF2-40B4-BE49-F238E27FC236}">
                <a16:creationId xmlns:a16="http://schemas.microsoft.com/office/drawing/2014/main" id="{A6CB1178-C0C3-42DF-B1F3-636F4111FB2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AC9A6C-EE77-48F6-8593-57A2465FCB7E}"/>
              </a:ext>
            </a:extLst>
          </p:cNvPr>
          <p:cNvSpPr>
            <a:spLocks noGrp="1"/>
          </p:cNvSpPr>
          <p:nvPr>
            <p:ph type="sldNum" sz="quarter" idx="12"/>
          </p:nvPr>
        </p:nvSpPr>
        <p:spPr/>
        <p:txBody>
          <a:bodyPr/>
          <a:lstStyle/>
          <a:p>
            <a:fld id="{DA7EFE80-AC52-4930-962E-3622043A9A61}" type="slidenum">
              <a:rPr lang="en-GB" smtClean="0"/>
              <a:t>‹#›</a:t>
            </a:fld>
            <a:endParaRPr lang="en-GB"/>
          </a:p>
        </p:txBody>
      </p:sp>
    </p:spTree>
    <p:extLst>
      <p:ext uri="{BB962C8B-B14F-4D97-AF65-F5344CB8AC3E}">
        <p14:creationId xmlns:p14="http://schemas.microsoft.com/office/powerpoint/2010/main" val="276655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BFFCAE-0701-40B5-8BC6-82E81DA13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EBE267-F810-4F15-817B-32B4F566F9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DF5D4A-9382-4399-8A34-435CDE02F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49A99B-2C58-4A20-B674-F20E20931156}" type="datetimeFigureOut">
              <a:rPr lang="en-GB" smtClean="0"/>
              <a:t>09/10/2021</a:t>
            </a:fld>
            <a:endParaRPr lang="en-GB"/>
          </a:p>
        </p:txBody>
      </p:sp>
      <p:sp>
        <p:nvSpPr>
          <p:cNvPr id="5" name="Footer Placeholder 4">
            <a:extLst>
              <a:ext uri="{FF2B5EF4-FFF2-40B4-BE49-F238E27FC236}">
                <a16:creationId xmlns:a16="http://schemas.microsoft.com/office/drawing/2014/main" id="{A9B05930-6484-4344-ABB3-F3B4650E7D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77EC6EC-ACF7-4C8E-9B1D-3BF10B4E8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EFE80-AC52-4930-962E-3622043A9A61}" type="slidenum">
              <a:rPr lang="en-GB" smtClean="0"/>
              <a:t>‹#›</a:t>
            </a:fld>
            <a:endParaRPr lang="en-GB"/>
          </a:p>
        </p:txBody>
      </p:sp>
    </p:spTree>
    <p:extLst>
      <p:ext uri="{BB962C8B-B14F-4D97-AF65-F5344CB8AC3E}">
        <p14:creationId xmlns:p14="http://schemas.microsoft.com/office/powerpoint/2010/main" val="373161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75FD76-CEC9-433E-8C9D-2EAAA3DAA428}"/>
              </a:ext>
            </a:extLst>
          </p:cNvPr>
          <p:cNvSpPr>
            <a:spLocks noGrp="1"/>
          </p:cNvSpPr>
          <p:nvPr>
            <p:ph type="ctrTitle"/>
          </p:nvPr>
        </p:nvSpPr>
        <p:spPr>
          <a:xfrm>
            <a:off x="1524000" y="1122363"/>
            <a:ext cx="9144000" cy="1418818"/>
          </a:xfrm>
        </p:spPr>
        <p:txBody>
          <a:bodyPr>
            <a:normAutofit/>
          </a:bodyPr>
          <a:lstStyle/>
          <a:p>
            <a:r>
              <a:rPr lang="en-GB" dirty="0">
                <a:solidFill>
                  <a:srgbClr val="002060"/>
                </a:solidFill>
                <a:latin typeface="Arial" panose="020B0604020202020204" pitchFamily="34" charset="0"/>
                <a:cs typeface="Arial" panose="020B0604020202020204" pitchFamily="34" charset="0"/>
              </a:rPr>
              <a:t>The Inspector’s Report</a:t>
            </a:r>
          </a:p>
        </p:txBody>
      </p:sp>
      <p:sp>
        <p:nvSpPr>
          <p:cNvPr id="5" name="Subtitle 4">
            <a:extLst>
              <a:ext uri="{FF2B5EF4-FFF2-40B4-BE49-F238E27FC236}">
                <a16:creationId xmlns:a16="http://schemas.microsoft.com/office/drawing/2014/main" id="{908CC26D-D69B-4F3D-89B7-3F1EA6A33F1E}"/>
              </a:ext>
            </a:extLst>
          </p:cNvPr>
          <p:cNvSpPr>
            <a:spLocks noGrp="1"/>
          </p:cNvSpPr>
          <p:nvPr>
            <p:ph type="subTitle" idx="1"/>
          </p:nvPr>
        </p:nvSpPr>
        <p:spPr>
          <a:xfrm>
            <a:off x="1524000" y="2668772"/>
            <a:ext cx="9144000" cy="2589028"/>
          </a:xfrm>
        </p:spPr>
        <p:txBody>
          <a:bodyPr>
            <a:normAutofit/>
          </a:bodyPr>
          <a:lstStyle/>
          <a:p>
            <a:r>
              <a:rPr lang="en-GB" sz="6000" dirty="0">
                <a:solidFill>
                  <a:srgbClr val="002060"/>
                </a:solidFill>
                <a:latin typeface="Arial" panose="020B0604020202020204" pitchFamily="34" charset="0"/>
                <a:cs typeface="Arial" panose="020B0604020202020204" pitchFamily="34" charset="0"/>
              </a:rPr>
              <a:t>2021</a:t>
            </a:r>
          </a:p>
          <a:p>
            <a:endParaRPr lang="en-GB" sz="6000" dirty="0">
              <a:solidFill>
                <a:srgbClr val="00B0F0"/>
              </a:solidFill>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CE2807B9-21B1-4010-AA26-BF8B3ECB48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8473" y="3763371"/>
            <a:ext cx="1435054" cy="1616704"/>
          </a:xfrm>
          <a:prstGeom prst="rect">
            <a:avLst/>
          </a:prstGeom>
        </p:spPr>
      </p:pic>
    </p:spTree>
    <p:extLst>
      <p:ext uri="{BB962C8B-B14F-4D97-AF65-F5344CB8AC3E}">
        <p14:creationId xmlns:p14="http://schemas.microsoft.com/office/powerpoint/2010/main" val="320602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E0D2-1BB8-445D-B412-E712B7A651F9}"/>
              </a:ext>
            </a:extLst>
          </p:cNvPr>
          <p:cNvSpPr>
            <a:spLocks noGrp="1"/>
          </p:cNvSpPr>
          <p:nvPr>
            <p:ph type="title"/>
          </p:nvPr>
        </p:nvSpPr>
        <p:spPr/>
        <p:txBody>
          <a:bodyPr>
            <a:normAutofit/>
          </a:bodyPr>
          <a:lstStyle/>
          <a:p>
            <a:pPr algn="ctr"/>
            <a:r>
              <a:rPr lang="en-GB" dirty="0">
                <a:solidFill>
                  <a:srgbClr val="FF0000"/>
                </a:solidFill>
                <a:latin typeface="Arial" panose="020B0604020202020204" pitchFamily="34" charset="0"/>
                <a:cs typeface="Arial" panose="020B0604020202020204" pitchFamily="34" charset="0"/>
              </a:rPr>
              <a:t>2020/2021 – Training Materials</a:t>
            </a:r>
            <a:endParaRPr lang="en-GB" dirty="0"/>
          </a:p>
        </p:txBody>
      </p:sp>
      <p:sp>
        <p:nvSpPr>
          <p:cNvPr id="3" name="Content Placeholder 2">
            <a:extLst>
              <a:ext uri="{FF2B5EF4-FFF2-40B4-BE49-F238E27FC236}">
                <a16:creationId xmlns:a16="http://schemas.microsoft.com/office/drawing/2014/main" id="{6CDD5395-4019-46B7-B2E2-24EC6B7EF82A}"/>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It is a Cambridge principle, that whenever a new syllabus is introduced, a specimen paper should be made available to the  teachers of the new syllabus. This was done in autumn 2020.</a:t>
            </a:r>
          </a:p>
        </p:txBody>
      </p:sp>
    </p:spTree>
    <p:extLst>
      <p:ext uri="{BB962C8B-B14F-4D97-AF65-F5344CB8AC3E}">
        <p14:creationId xmlns:p14="http://schemas.microsoft.com/office/powerpoint/2010/main" val="1747396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11EE-5BD2-44BF-8B95-D6B5608696F1}"/>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2020/2021 – Training Materials</a:t>
            </a:r>
          </a:p>
        </p:txBody>
      </p:sp>
      <p:sp>
        <p:nvSpPr>
          <p:cNvPr id="3" name="Content Placeholder 2">
            <a:extLst>
              <a:ext uri="{FF2B5EF4-FFF2-40B4-BE49-F238E27FC236}">
                <a16:creationId xmlns:a16="http://schemas.microsoft.com/office/drawing/2014/main" id="{AF8AFC8E-8A78-4FB4-9E0F-A68A67861733}"/>
              </a:ext>
            </a:extLst>
          </p:cNvPr>
          <p:cNvSpPr>
            <a:spLocks noGrp="1"/>
          </p:cNvSpPr>
          <p:nvPr>
            <p:ph idx="1"/>
          </p:nvPr>
        </p:nvSpPr>
        <p:spPr/>
        <p:txBody>
          <a:bodyPr>
            <a:normAutofit lnSpcReduction="10000"/>
          </a:bodyPr>
          <a:lstStyle/>
          <a:p>
            <a:pPr marL="0" indent="0">
              <a:buNone/>
            </a:pPr>
            <a:r>
              <a:rPr lang="en-GB" sz="4400" dirty="0">
                <a:latin typeface="Arial" panose="020B0604020202020204" pitchFamily="34" charset="0"/>
                <a:cs typeface="Arial" panose="020B0604020202020204" pitchFamily="34" charset="0"/>
              </a:rPr>
              <a:t>The good news…</a:t>
            </a:r>
          </a:p>
          <a:p>
            <a:r>
              <a:rPr lang="en-GB" sz="4400" dirty="0">
                <a:latin typeface="Arial" panose="020B0604020202020204" pitchFamily="34" charset="0"/>
                <a:cs typeface="Arial" panose="020B0604020202020204" pitchFamily="34" charset="0"/>
              </a:rPr>
              <a:t>The generic mark scheme has not really changed since 2019, so </a:t>
            </a:r>
            <a:r>
              <a:rPr lang="en-GB" sz="4400" u="sng" dirty="0">
                <a:latin typeface="Arial" panose="020B0604020202020204" pitchFamily="34" charset="0"/>
                <a:cs typeface="Arial" panose="020B0604020202020204" pitchFamily="34" charset="0"/>
              </a:rPr>
              <a:t>standards</a:t>
            </a:r>
            <a:r>
              <a:rPr lang="en-GB" sz="4400" dirty="0">
                <a:latin typeface="Arial" panose="020B0604020202020204" pitchFamily="34" charset="0"/>
                <a:cs typeface="Arial" panose="020B0604020202020204" pitchFamily="34" charset="0"/>
              </a:rPr>
              <a:t> should be maintained.</a:t>
            </a:r>
          </a:p>
          <a:p>
            <a:r>
              <a:rPr lang="en-GB" sz="4400" dirty="0">
                <a:latin typeface="Arial" panose="020B0604020202020204" pitchFamily="34" charset="0"/>
                <a:cs typeface="Arial" panose="020B0604020202020204" pitchFamily="34" charset="0"/>
              </a:rPr>
              <a:t>The structure of the exam paper is the same as in 2019, so preparing the students for the exam stays the same.</a:t>
            </a:r>
          </a:p>
        </p:txBody>
      </p:sp>
    </p:spTree>
    <p:extLst>
      <p:ext uri="{BB962C8B-B14F-4D97-AF65-F5344CB8AC3E}">
        <p14:creationId xmlns:p14="http://schemas.microsoft.com/office/powerpoint/2010/main" val="35854472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F733F-68AA-4D51-B672-19DC96C32FC4}"/>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2020/2021 – Training Materials</a:t>
            </a:r>
            <a:endParaRPr lang="en-GB" dirty="0"/>
          </a:p>
        </p:txBody>
      </p:sp>
      <p:sp>
        <p:nvSpPr>
          <p:cNvPr id="3" name="Content Placeholder 2">
            <a:extLst>
              <a:ext uri="{FF2B5EF4-FFF2-40B4-BE49-F238E27FC236}">
                <a16:creationId xmlns:a16="http://schemas.microsoft.com/office/drawing/2014/main" id="{592B5347-B946-4DF5-84AB-E80BDBB09A54}"/>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The less good news…</a:t>
            </a:r>
          </a:p>
          <a:p>
            <a:r>
              <a:rPr lang="en-GB" sz="4400" dirty="0">
                <a:latin typeface="Arial" panose="020B0604020202020204" pitchFamily="34" charset="0"/>
                <a:cs typeface="Arial" panose="020B0604020202020204" pitchFamily="34" charset="0"/>
              </a:rPr>
              <a:t>The syllabus content has changed considerably, so teachers’ schemes of work had to be re-written.</a:t>
            </a:r>
          </a:p>
          <a:p>
            <a:r>
              <a:rPr lang="en-GB" sz="4400" dirty="0">
                <a:latin typeface="Arial" panose="020B0604020202020204" pitchFamily="34" charset="0"/>
                <a:cs typeface="Arial" panose="020B0604020202020204" pitchFamily="34" charset="0"/>
              </a:rPr>
              <a:t>This impacts on the content (but not the nature) of the questions.</a:t>
            </a:r>
          </a:p>
        </p:txBody>
      </p:sp>
    </p:spTree>
    <p:extLst>
      <p:ext uri="{BB962C8B-B14F-4D97-AF65-F5344CB8AC3E}">
        <p14:creationId xmlns:p14="http://schemas.microsoft.com/office/powerpoint/2010/main" val="4035189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8460-A3CA-43D4-BFE4-D76EABEF73B7}"/>
              </a:ext>
            </a:extLst>
          </p:cNvPr>
          <p:cNvSpPr>
            <a:spLocks noGrp="1"/>
          </p:cNvSpPr>
          <p:nvPr>
            <p:ph type="title"/>
          </p:nvPr>
        </p:nvSpPr>
        <p:spPr/>
        <p:txBody>
          <a:bodyPr>
            <a:normAutofit/>
          </a:bodyPr>
          <a:lstStyle/>
          <a:p>
            <a:pPr algn="ctr"/>
            <a:r>
              <a:rPr lang="en-GB" sz="4000" dirty="0">
                <a:solidFill>
                  <a:srgbClr val="FF0000"/>
                </a:solidFill>
                <a:latin typeface="Arial" panose="020B0604020202020204" pitchFamily="34" charset="0"/>
                <a:cs typeface="Arial" panose="020B0604020202020204" pitchFamily="34" charset="0"/>
              </a:rPr>
              <a:t>2020/2021 – Training Materials</a:t>
            </a:r>
          </a:p>
        </p:txBody>
      </p:sp>
      <p:sp>
        <p:nvSpPr>
          <p:cNvPr id="5" name="Content Placeholder 4">
            <a:extLst>
              <a:ext uri="{FF2B5EF4-FFF2-40B4-BE49-F238E27FC236}">
                <a16:creationId xmlns:a16="http://schemas.microsoft.com/office/drawing/2014/main" id="{0CB1F8CE-15DA-469D-A585-A5FA9A7097B6}"/>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Based on the specimen paper, our  colleagues in Lyon were able to produce a number of exemplar scripts (answers to specimen paper questions). These were typed up, assessed (using the current generic mark scheme), and circulated to the community.</a:t>
            </a:r>
          </a:p>
        </p:txBody>
      </p:sp>
    </p:spTree>
    <p:extLst>
      <p:ext uri="{BB962C8B-B14F-4D97-AF65-F5344CB8AC3E}">
        <p14:creationId xmlns:p14="http://schemas.microsoft.com/office/powerpoint/2010/main" val="85040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83FE7-13EC-4CDD-AE23-59E818CF6C1B}"/>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2020/2021 – Training Materials</a:t>
            </a:r>
            <a:endParaRPr lang="en-GB" dirty="0"/>
          </a:p>
        </p:txBody>
      </p:sp>
      <p:sp>
        <p:nvSpPr>
          <p:cNvPr id="4" name="Content Placeholder 3">
            <a:extLst>
              <a:ext uri="{FF2B5EF4-FFF2-40B4-BE49-F238E27FC236}">
                <a16:creationId xmlns:a16="http://schemas.microsoft.com/office/drawing/2014/main" id="{6A4C4A9E-51CA-4C18-A1AF-8606FE3BE181}"/>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More of these exemplar scripts can be (and will be) used in marking exercises.</a:t>
            </a:r>
          </a:p>
          <a:p>
            <a:pPr marL="0" indent="0">
              <a:buNone/>
            </a:pPr>
            <a:r>
              <a:rPr lang="en-GB" sz="4400" dirty="0">
                <a:latin typeface="Arial" panose="020B0604020202020204" pitchFamily="34" charset="0"/>
                <a:cs typeface="Arial" panose="020B0604020202020204" pitchFamily="34" charset="0"/>
              </a:rPr>
              <a:t>These marking exercises are important as they refresh our memory regarding the </a:t>
            </a:r>
            <a:r>
              <a:rPr lang="en-GB" sz="4400" u="sng" dirty="0">
                <a:latin typeface="Arial" panose="020B0604020202020204" pitchFamily="34" charset="0"/>
                <a:cs typeface="Arial" panose="020B0604020202020204" pitchFamily="34" charset="0"/>
              </a:rPr>
              <a:t>standard</a:t>
            </a:r>
            <a:r>
              <a:rPr lang="en-GB" sz="4400" dirty="0">
                <a:latin typeface="Arial" panose="020B0604020202020204" pitchFamily="34" charset="0"/>
                <a:cs typeface="Arial" panose="020B0604020202020204" pitchFamily="34" charset="0"/>
              </a:rPr>
              <a:t> to be applied when marking written paper answers.</a:t>
            </a:r>
          </a:p>
        </p:txBody>
      </p:sp>
    </p:spTree>
    <p:extLst>
      <p:ext uri="{BB962C8B-B14F-4D97-AF65-F5344CB8AC3E}">
        <p14:creationId xmlns:p14="http://schemas.microsoft.com/office/powerpoint/2010/main" val="197106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88CE7-9A87-460D-9A52-8010738C5121}"/>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2020/2021 – Training Materials</a:t>
            </a:r>
            <a:endParaRPr lang="en-GB" dirty="0"/>
          </a:p>
        </p:txBody>
      </p:sp>
      <p:sp>
        <p:nvSpPr>
          <p:cNvPr id="4" name="Content Placeholder 3">
            <a:extLst>
              <a:ext uri="{FF2B5EF4-FFF2-40B4-BE49-F238E27FC236}">
                <a16:creationId xmlns:a16="http://schemas.microsoft.com/office/drawing/2014/main" id="{8A135814-857A-485C-B470-632ACA8ADF2D}"/>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The exemplar scripts and the marking exercises should help us to provide estimated marks for future examinations.</a:t>
            </a:r>
          </a:p>
          <a:p>
            <a:pPr marL="0" indent="0">
              <a:buNone/>
            </a:pPr>
            <a:r>
              <a:rPr lang="en-GB" sz="4400" dirty="0">
                <a:latin typeface="Arial" panose="020B0604020202020204" pitchFamily="34" charset="0"/>
                <a:cs typeface="Arial" panose="020B0604020202020204" pitchFamily="34" charset="0"/>
              </a:rPr>
              <a:t>Because the mark scheme has not really changed, the </a:t>
            </a:r>
            <a:r>
              <a:rPr lang="en-GB" sz="4400" u="sng" dirty="0">
                <a:latin typeface="Arial" panose="020B0604020202020204" pitchFamily="34" charset="0"/>
                <a:cs typeface="Arial" panose="020B0604020202020204" pitchFamily="34" charset="0"/>
              </a:rPr>
              <a:t>standard</a:t>
            </a:r>
            <a:r>
              <a:rPr lang="en-GB" sz="4400" dirty="0">
                <a:latin typeface="Arial" panose="020B0604020202020204" pitchFamily="34" charset="0"/>
                <a:cs typeface="Arial" panose="020B0604020202020204" pitchFamily="34" charset="0"/>
              </a:rPr>
              <a:t> should be the same as in 2019.</a:t>
            </a:r>
          </a:p>
        </p:txBody>
      </p:sp>
    </p:spTree>
    <p:extLst>
      <p:ext uri="{BB962C8B-B14F-4D97-AF65-F5344CB8AC3E}">
        <p14:creationId xmlns:p14="http://schemas.microsoft.com/office/powerpoint/2010/main" val="584797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C837-6893-4BB7-98BA-B6EEB711F12F}"/>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Oral Training 2020/2021</a:t>
            </a:r>
          </a:p>
        </p:txBody>
      </p:sp>
      <p:sp>
        <p:nvSpPr>
          <p:cNvPr id="3" name="Content Placeholder 2">
            <a:extLst>
              <a:ext uri="{FF2B5EF4-FFF2-40B4-BE49-F238E27FC236}">
                <a16:creationId xmlns:a16="http://schemas.microsoft.com/office/drawing/2014/main" id="{FBF9E88E-6AE9-474F-A11A-D911E5C5F5D5}"/>
              </a:ext>
            </a:extLst>
          </p:cNvPr>
          <p:cNvSpPr>
            <a:spLocks noGrp="1"/>
          </p:cNvSpPr>
          <p:nvPr>
            <p:ph idx="1"/>
          </p:nvPr>
        </p:nvSpPr>
        <p:spPr>
          <a:xfrm>
            <a:off x="925033" y="1584251"/>
            <a:ext cx="10196623" cy="4592712"/>
          </a:xfrm>
        </p:spPr>
        <p:txBody>
          <a:bodyPr>
            <a:normAutofit/>
          </a:bodyPr>
          <a:lstStyle/>
          <a:p>
            <a:pPr marL="0" indent="0">
              <a:buNone/>
            </a:pPr>
            <a:r>
              <a:rPr lang="en-GB" sz="4400" dirty="0">
                <a:latin typeface="Arial" panose="020B0604020202020204" pitchFamily="34" charset="0"/>
                <a:cs typeface="Arial" panose="020B0604020202020204" pitchFamily="34" charset="0"/>
              </a:rPr>
              <a:t>There were two video conference meetings in Spring 2021.</a:t>
            </a:r>
          </a:p>
          <a:p>
            <a:pPr marL="0" indent="0">
              <a:buNone/>
            </a:pP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The main difficulty was the uncertainty surrounding what would happen to the assessment of the orals in 2021. </a:t>
            </a:r>
          </a:p>
        </p:txBody>
      </p:sp>
    </p:spTree>
    <p:extLst>
      <p:ext uri="{BB962C8B-B14F-4D97-AF65-F5344CB8AC3E}">
        <p14:creationId xmlns:p14="http://schemas.microsoft.com/office/powerpoint/2010/main" val="1023827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BA3AD-57F2-478B-9471-84FE3184F349}"/>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Oral Training 2020/2021</a:t>
            </a:r>
          </a:p>
        </p:txBody>
      </p:sp>
      <p:sp>
        <p:nvSpPr>
          <p:cNvPr id="3" name="Content Placeholder 2">
            <a:extLst>
              <a:ext uri="{FF2B5EF4-FFF2-40B4-BE49-F238E27FC236}">
                <a16:creationId xmlns:a16="http://schemas.microsoft.com/office/drawing/2014/main" id="{6DF9D372-FF89-4DC7-B1F2-318B86A8941D}"/>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The first meeting was much as usual – outlining the nature, processes and the marking standards of the oral exams.</a:t>
            </a:r>
          </a:p>
          <a:p>
            <a:pPr marL="0" indent="0">
              <a:buNone/>
            </a:pP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This meeting assumed that the orals would go ahead as usual.</a:t>
            </a:r>
          </a:p>
        </p:txBody>
      </p:sp>
    </p:spTree>
    <p:extLst>
      <p:ext uri="{BB962C8B-B14F-4D97-AF65-F5344CB8AC3E}">
        <p14:creationId xmlns:p14="http://schemas.microsoft.com/office/powerpoint/2010/main" val="1209475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B6E88-02AF-4777-8D1E-A2571704AB35}"/>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Oral Training 2020/2021</a:t>
            </a:r>
            <a:endParaRPr lang="en-GB" dirty="0"/>
          </a:p>
        </p:txBody>
      </p:sp>
      <p:sp>
        <p:nvSpPr>
          <p:cNvPr id="3" name="Content Placeholder 2">
            <a:extLst>
              <a:ext uri="{FF2B5EF4-FFF2-40B4-BE49-F238E27FC236}">
                <a16:creationId xmlns:a16="http://schemas.microsoft.com/office/drawing/2014/main" id="{0EA0CB33-8E9A-4645-9842-6C4C9C38C6A8}"/>
              </a:ext>
            </a:extLst>
          </p:cNvPr>
          <p:cNvSpPr>
            <a:spLocks noGrp="1"/>
          </p:cNvSpPr>
          <p:nvPr>
            <p:ph idx="1"/>
          </p:nvPr>
        </p:nvSpPr>
        <p:spPr/>
        <p:txBody>
          <a:bodyPr/>
          <a:lstStyle/>
          <a:p>
            <a:pPr marL="0" indent="0">
              <a:buNone/>
            </a:pPr>
            <a:r>
              <a:rPr lang="en-GB" sz="4400" dirty="0">
                <a:latin typeface="Arial" panose="020B0604020202020204" pitchFamily="34" charset="0"/>
                <a:cs typeface="Arial" panose="020B0604020202020204" pitchFamily="34" charset="0"/>
              </a:rPr>
              <a:t>The second meeting outlined contingency plans that should be put in place in case the orals might be replaced by some form of teacher assessment. This caused extra work and anxiety for all concerned. However, we had to be prepared for every eventuality.</a:t>
            </a:r>
          </a:p>
        </p:txBody>
      </p:sp>
    </p:spTree>
    <p:extLst>
      <p:ext uri="{BB962C8B-B14F-4D97-AF65-F5344CB8AC3E}">
        <p14:creationId xmlns:p14="http://schemas.microsoft.com/office/powerpoint/2010/main" val="913163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C8ADE-1A82-4CA4-9FCE-2AE6B901766A}"/>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Preparing for the orals in 2021</a:t>
            </a:r>
            <a:endParaRPr lang="en-GB" dirty="0"/>
          </a:p>
        </p:txBody>
      </p:sp>
      <p:sp>
        <p:nvSpPr>
          <p:cNvPr id="3" name="Content Placeholder 2">
            <a:extLst>
              <a:ext uri="{FF2B5EF4-FFF2-40B4-BE49-F238E27FC236}">
                <a16:creationId xmlns:a16="http://schemas.microsoft.com/office/drawing/2014/main" id="{6B6E01E3-36FA-4E3A-8F2B-4EDF1CCB55D1}"/>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This can be summed up in one word…</a:t>
            </a:r>
          </a:p>
          <a:p>
            <a:pPr marL="0" indent="0" algn="ctr">
              <a:buNone/>
            </a:pPr>
            <a:r>
              <a:rPr lang="en-GB" sz="4400" dirty="0">
                <a:latin typeface="Arial" panose="020B0604020202020204" pitchFamily="34" charset="0"/>
                <a:cs typeface="Arial" panose="020B0604020202020204" pitchFamily="34" charset="0"/>
              </a:rPr>
              <a:t>Nightmare!</a:t>
            </a:r>
          </a:p>
          <a:p>
            <a:pPr marL="0" indent="0" algn="ctr">
              <a:buNone/>
            </a:pP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Every possible scenario had to be considered and a plan created for each one of them.</a:t>
            </a:r>
          </a:p>
        </p:txBody>
      </p:sp>
    </p:spTree>
    <p:extLst>
      <p:ext uri="{BB962C8B-B14F-4D97-AF65-F5344CB8AC3E}">
        <p14:creationId xmlns:p14="http://schemas.microsoft.com/office/powerpoint/2010/main" val="997906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6DD08-2BEA-4A64-BC0F-7D224ED66DC6}"/>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Another Difficult Year!</a:t>
            </a:r>
          </a:p>
        </p:txBody>
      </p:sp>
      <p:sp>
        <p:nvSpPr>
          <p:cNvPr id="3" name="Content Placeholder 2">
            <a:extLst>
              <a:ext uri="{FF2B5EF4-FFF2-40B4-BE49-F238E27FC236}">
                <a16:creationId xmlns:a16="http://schemas.microsoft.com/office/drawing/2014/main" id="{200EA474-87B8-42D7-B91C-DCE9D5294BA2}"/>
              </a:ext>
            </a:extLst>
          </p:cNvPr>
          <p:cNvSpPr>
            <a:spLocks noGrp="1"/>
          </p:cNvSpPr>
          <p:nvPr>
            <p:ph idx="1"/>
          </p:nvPr>
        </p:nvSpPr>
        <p:spPr/>
        <p:txBody>
          <a:bodyPr>
            <a:normAutofit/>
          </a:bodyPr>
          <a:lstStyle/>
          <a:p>
            <a:pPr marL="0" indent="0">
              <a:buNone/>
            </a:pPr>
            <a:endParaRPr lang="en-GB" sz="6000" dirty="0">
              <a:latin typeface="Arial" panose="020B0604020202020204" pitchFamily="34" charset="0"/>
              <a:cs typeface="Arial" panose="020B0604020202020204" pitchFamily="34" charset="0"/>
            </a:endParaRPr>
          </a:p>
          <a:p>
            <a:pPr marL="0" indent="0" algn="ctr">
              <a:buNone/>
            </a:pPr>
            <a:r>
              <a:rPr lang="en-GB" sz="6000" dirty="0">
                <a:latin typeface="Arial" panose="020B0604020202020204" pitchFamily="34" charset="0"/>
                <a:cs typeface="Arial" panose="020B0604020202020204" pitchFamily="34" charset="0"/>
              </a:rPr>
              <a:t>And one in which I’ve had very little input.</a:t>
            </a:r>
            <a:endParaRPr lang="en-GB"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00085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3735E-6985-48F6-A55A-729A24153E2D}"/>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Preparing for the orals in 2021</a:t>
            </a:r>
            <a:endParaRPr lang="en-GB" dirty="0"/>
          </a:p>
        </p:txBody>
      </p:sp>
      <p:sp>
        <p:nvSpPr>
          <p:cNvPr id="3" name="Content Placeholder 2">
            <a:extLst>
              <a:ext uri="{FF2B5EF4-FFF2-40B4-BE49-F238E27FC236}">
                <a16:creationId xmlns:a16="http://schemas.microsoft.com/office/drawing/2014/main" id="{74292D6A-1BE9-42FA-8893-EA215D18C324}"/>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My thanks go to </a:t>
            </a:r>
            <a:r>
              <a:rPr lang="en-GB" sz="4400" u="sng" dirty="0">
                <a:latin typeface="Arial" panose="020B0604020202020204" pitchFamily="34" charset="0"/>
                <a:cs typeface="Arial" panose="020B0604020202020204" pitchFamily="34" charset="0"/>
              </a:rPr>
              <a:t>everyone</a:t>
            </a:r>
            <a:r>
              <a:rPr lang="en-GB" sz="4400" dirty="0">
                <a:latin typeface="Arial" panose="020B0604020202020204" pitchFamily="34" charset="0"/>
                <a:cs typeface="Arial" panose="020B0604020202020204" pitchFamily="34" charset="0"/>
              </a:rPr>
              <a:t> involved in these discussions and preparations, but special thanks are due to Alan Geary.</a:t>
            </a:r>
          </a:p>
          <a:p>
            <a:pPr marL="0" indent="0">
              <a:buNone/>
            </a:pP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Alan had a detailed plan in place when the orals were cancelled at the 11</a:t>
            </a:r>
            <a:r>
              <a:rPr lang="en-GB" sz="4400" baseline="30000" dirty="0">
                <a:latin typeface="Arial" panose="020B0604020202020204" pitchFamily="34" charset="0"/>
                <a:cs typeface="Arial" panose="020B0604020202020204" pitchFamily="34" charset="0"/>
              </a:rPr>
              <a:t>th</a:t>
            </a:r>
            <a:r>
              <a:rPr lang="en-GB" sz="4400" dirty="0">
                <a:latin typeface="Arial" panose="020B0604020202020204" pitchFamily="34" charset="0"/>
                <a:cs typeface="Arial" panose="020B0604020202020204" pitchFamily="34" charset="0"/>
              </a:rPr>
              <a:t> hour.</a:t>
            </a:r>
          </a:p>
        </p:txBody>
      </p:sp>
    </p:spTree>
    <p:extLst>
      <p:ext uri="{BB962C8B-B14F-4D97-AF65-F5344CB8AC3E}">
        <p14:creationId xmlns:p14="http://schemas.microsoft.com/office/powerpoint/2010/main" val="667391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5B65-43FE-45E9-B6A1-6E58EEFAF98F}"/>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Preparing for the written paper in 2021</a:t>
            </a:r>
            <a:endParaRPr lang="en-GB" dirty="0"/>
          </a:p>
        </p:txBody>
      </p:sp>
      <p:sp>
        <p:nvSpPr>
          <p:cNvPr id="3" name="Content Placeholder 2">
            <a:extLst>
              <a:ext uri="{FF2B5EF4-FFF2-40B4-BE49-F238E27FC236}">
                <a16:creationId xmlns:a16="http://schemas.microsoft.com/office/drawing/2014/main" id="{8C6A9F94-A929-49CF-A93C-57D31EA77BBC}"/>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The usual process operated…</a:t>
            </a:r>
          </a:p>
          <a:p>
            <a:r>
              <a:rPr lang="en-GB" sz="3200" dirty="0">
                <a:latin typeface="Arial" panose="020B0604020202020204" pitchFamily="34" charset="0"/>
                <a:cs typeface="Arial" panose="020B0604020202020204" pitchFamily="34" charset="0"/>
              </a:rPr>
              <a:t>Teachers submitted questions during the autumn term.</a:t>
            </a:r>
          </a:p>
          <a:p>
            <a:r>
              <a:rPr lang="en-GB" sz="3200" dirty="0">
                <a:latin typeface="Arial" panose="020B0604020202020204" pitchFamily="34" charset="0"/>
                <a:cs typeface="Arial" panose="020B0604020202020204" pitchFamily="34" charset="0"/>
              </a:rPr>
              <a:t>The French inspector vetted the questions and passed them on to me.</a:t>
            </a:r>
          </a:p>
          <a:p>
            <a:r>
              <a:rPr lang="en-GB" sz="3200" dirty="0">
                <a:latin typeface="Arial" panose="020B0604020202020204" pitchFamily="34" charset="0"/>
                <a:cs typeface="Arial" panose="020B0604020202020204" pitchFamily="34" charset="0"/>
              </a:rPr>
              <a:t>We both agreed that because of the problems faced by teachers and students, the papers should be as open and wide-ranging as possible and questions should be set on ‘mainstream’ topics.</a:t>
            </a:r>
          </a:p>
        </p:txBody>
      </p:sp>
    </p:spTree>
    <p:extLst>
      <p:ext uri="{BB962C8B-B14F-4D97-AF65-F5344CB8AC3E}">
        <p14:creationId xmlns:p14="http://schemas.microsoft.com/office/powerpoint/2010/main" val="1641294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326FC-32F7-4252-BBA2-1131460B4F4A}"/>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Preparing for the written paper in 2021</a:t>
            </a:r>
            <a:endParaRPr lang="en-GB" dirty="0"/>
          </a:p>
        </p:txBody>
      </p:sp>
      <p:sp>
        <p:nvSpPr>
          <p:cNvPr id="3" name="Content Placeholder 2">
            <a:extLst>
              <a:ext uri="{FF2B5EF4-FFF2-40B4-BE49-F238E27FC236}">
                <a16:creationId xmlns:a16="http://schemas.microsoft.com/office/drawing/2014/main" id="{5A08EDEF-93AA-402A-A041-82FE19C2C219}"/>
              </a:ext>
            </a:extLst>
          </p:cNvPr>
          <p:cNvSpPr>
            <a:spLocks noGrp="1"/>
          </p:cNvSpPr>
          <p:nvPr>
            <p:ph idx="1"/>
          </p:nvPr>
        </p:nvSpPr>
        <p:spPr/>
        <p:txBody>
          <a:bodyPr/>
          <a:lstStyle/>
          <a:p>
            <a:pPr marL="0" indent="0">
              <a:buNone/>
            </a:pPr>
            <a:r>
              <a:rPr lang="en-GB" sz="4400" dirty="0">
                <a:latin typeface="Arial" panose="020B0604020202020204" pitchFamily="34" charset="0"/>
                <a:cs typeface="Arial" panose="020B0604020202020204" pitchFamily="34" charset="0"/>
              </a:rPr>
              <a:t>The usual process operated…</a:t>
            </a:r>
          </a:p>
          <a:p>
            <a:r>
              <a:rPr lang="en-GB" sz="3200" dirty="0">
                <a:latin typeface="Arial" panose="020B0604020202020204" pitchFamily="34" charset="0"/>
                <a:cs typeface="Arial" panose="020B0604020202020204" pitchFamily="34" charset="0"/>
              </a:rPr>
              <a:t>I prepared six examination papers for 2021.</a:t>
            </a:r>
          </a:p>
          <a:p>
            <a:r>
              <a:rPr lang="en-GB" sz="3200" dirty="0">
                <a:latin typeface="Arial" panose="020B0604020202020204" pitchFamily="34" charset="0"/>
                <a:cs typeface="Arial" panose="020B0604020202020204" pitchFamily="34" charset="0"/>
              </a:rPr>
              <a:t>The papers were structured in the usual way, with Sujet A and Sujet B.</a:t>
            </a:r>
          </a:p>
          <a:p>
            <a:r>
              <a:rPr lang="en-GB" sz="3200" dirty="0">
                <a:latin typeface="Arial" panose="020B0604020202020204" pitchFamily="34" charset="0"/>
                <a:cs typeface="Arial" panose="020B0604020202020204" pitchFamily="34" charset="0"/>
              </a:rPr>
              <a:t>Question choice was as usual – refer to the specimen paper.</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2568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3DA1B-9EB0-4C24-BFB4-90054415146B}"/>
              </a:ext>
            </a:extLst>
          </p:cNvPr>
          <p:cNvSpPr>
            <a:spLocks noGrp="1"/>
          </p:cNvSpPr>
          <p:nvPr>
            <p:ph type="title"/>
          </p:nvPr>
        </p:nvSpPr>
        <p:spPr/>
        <p:txBody>
          <a:bodyPr/>
          <a:lstStyle/>
          <a:p>
            <a:r>
              <a:rPr lang="en-GB" dirty="0">
                <a:solidFill>
                  <a:srgbClr val="FF0000"/>
                </a:solidFill>
                <a:latin typeface="Arial" panose="020B0604020202020204" pitchFamily="34" charset="0"/>
                <a:cs typeface="Arial" panose="020B0604020202020204" pitchFamily="34" charset="0"/>
              </a:rPr>
              <a:t>Preparing for the written paper in 2021</a:t>
            </a:r>
            <a:endParaRPr lang="en-GB" dirty="0"/>
          </a:p>
        </p:txBody>
      </p:sp>
      <p:sp>
        <p:nvSpPr>
          <p:cNvPr id="3" name="Content Placeholder 2">
            <a:extLst>
              <a:ext uri="{FF2B5EF4-FFF2-40B4-BE49-F238E27FC236}">
                <a16:creationId xmlns:a16="http://schemas.microsoft.com/office/drawing/2014/main" id="{024C869B-539A-477E-BF32-90E87713E03D}"/>
              </a:ext>
            </a:extLst>
          </p:cNvPr>
          <p:cNvSpPr>
            <a:spLocks noGrp="1"/>
          </p:cNvSpPr>
          <p:nvPr>
            <p:ph idx="1"/>
          </p:nvPr>
        </p:nvSpPr>
        <p:spPr/>
        <p:txBody>
          <a:bodyPr/>
          <a:lstStyle/>
          <a:p>
            <a:pPr marL="0" indent="0">
              <a:buNone/>
            </a:pPr>
            <a:r>
              <a:rPr lang="en-GB" sz="4400" dirty="0">
                <a:latin typeface="Arial" panose="020B0604020202020204" pitchFamily="34" charset="0"/>
                <a:cs typeface="Arial" panose="020B0604020202020204" pitchFamily="34" charset="0"/>
              </a:rPr>
              <a:t>The usual process operated until…</a:t>
            </a:r>
          </a:p>
          <a:p>
            <a:r>
              <a:rPr lang="en-GB" sz="3200" dirty="0"/>
              <a:t>The exams were cancelled at the 11</a:t>
            </a:r>
            <a:r>
              <a:rPr lang="en-GB" sz="3200" baseline="30000" dirty="0"/>
              <a:t>th</a:t>
            </a:r>
            <a:r>
              <a:rPr lang="en-GB" sz="3200" dirty="0"/>
              <a:t> hour.</a:t>
            </a:r>
          </a:p>
          <a:p>
            <a:r>
              <a:rPr lang="en-GB" sz="3200" dirty="0"/>
              <a:t>After that, the assessment process was in your hands and the hands of the French authorities.</a:t>
            </a:r>
          </a:p>
          <a:p>
            <a:r>
              <a:rPr lang="en-GB" sz="3200" dirty="0"/>
              <a:t>Quite rightly, I had no further input.</a:t>
            </a:r>
          </a:p>
          <a:p>
            <a:r>
              <a:rPr lang="en-GB" sz="3200" dirty="0"/>
              <a:t>However, the Cambridge inspectors were allowed to see (but not change) the marks that were awarded.</a:t>
            </a:r>
          </a:p>
        </p:txBody>
      </p:sp>
    </p:spTree>
    <p:extLst>
      <p:ext uri="{BB962C8B-B14F-4D97-AF65-F5344CB8AC3E}">
        <p14:creationId xmlns:p14="http://schemas.microsoft.com/office/powerpoint/2010/main" val="11197750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34F7-585B-4FEE-80E9-8B99E7D7645D}"/>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What will the future hold, in terms of assessment?</a:t>
            </a:r>
            <a:endParaRPr lang="en-GB" dirty="0"/>
          </a:p>
        </p:txBody>
      </p:sp>
      <p:sp>
        <p:nvSpPr>
          <p:cNvPr id="3" name="Content Placeholder 2">
            <a:extLst>
              <a:ext uri="{FF2B5EF4-FFF2-40B4-BE49-F238E27FC236}">
                <a16:creationId xmlns:a16="http://schemas.microsoft.com/office/drawing/2014/main" id="{975140A1-4C6C-4A95-80E5-12D26AA5E09E}"/>
              </a:ext>
            </a:extLst>
          </p:cNvPr>
          <p:cNvSpPr>
            <a:spLocks noGrp="1"/>
          </p:cNvSpPr>
          <p:nvPr>
            <p:ph idx="1"/>
          </p:nvPr>
        </p:nvSpPr>
        <p:spPr/>
        <p:txBody>
          <a:bodyPr>
            <a:normAutofit lnSpcReduction="10000"/>
          </a:bodyPr>
          <a:lstStyle/>
          <a:p>
            <a:r>
              <a:rPr lang="en-GB" sz="3200" dirty="0">
                <a:latin typeface="Arial" panose="020B0604020202020204" pitchFamily="34" charset="0"/>
                <a:cs typeface="Arial" panose="020B0604020202020204" pitchFamily="34" charset="0"/>
              </a:rPr>
              <a:t>We must assume that assessment will go ahead as usual in 2022, but with content based on the new syllabus.</a:t>
            </a:r>
          </a:p>
          <a:p>
            <a:r>
              <a:rPr lang="en-GB" sz="3200" dirty="0">
                <a:latin typeface="Arial" panose="020B0604020202020204" pitchFamily="34" charset="0"/>
                <a:cs typeface="Arial" panose="020B0604020202020204" pitchFamily="34" charset="0"/>
              </a:rPr>
              <a:t>Question writing has been revised but the setting of the papers will be the same as in the past.</a:t>
            </a:r>
          </a:p>
          <a:p>
            <a:r>
              <a:rPr lang="en-GB" sz="3200" dirty="0">
                <a:latin typeface="Arial" panose="020B0604020202020204" pitchFamily="34" charset="0"/>
                <a:cs typeface="Arial" panose="020B0604020202020204" pitchFamily="34" charset="0"/>
              </a:rPr>
              <a:t>The mark schemes will be very much the same as those used in 2019.</a:t>
            </a:r>
          </a:p>
          <a:p>
            <a:r>
              <a:rPr lang="en-GB" sz="3200" dirty="0">
                <a:latin typeface="Arial" panose="020B0604020202020204" pitchFamily="34" charset="0"/>
                <a:cs typeface="Arial" panose="020B0604020202020204" pitchFamily="34" charset="0"/>
              </a:rPr>
              <a:t>It is the generic mark schemes that determine the </a:t>
            </a:r>
            <a:r>
              <a:rPr lang="en-GB" sz="3200" u="sng" dirty="0">
                <a:latin typeface="Arial" panose="020B0604020202020204" pitchFamily="34" charset="0"/>
                <a:cs typeface="Arial" panose="020B0604020202020204" pitchFamily="34" charset="0"/>
              </a:rPr>
              <a:t>standard</a:t>
            </a:r>
            <a:r>
              <a:rPr lang="en-GB" sz="3200" dirty="0">
                <a:latin typeface="Arial" panose="020B0604020202020204" pitchFamily="34" charset="0"/>
                <a:cs typeface="Arial" panose="020B0604020202020204" pitchFamily="34" charset="0"/>
              </a:rPr>
              <a:t> of the assessment.</a:t>
            </a:r>
          </a:p>
        </p:txBody>
      </p:sp>
    </p:spTree>
    <p:extLst>
      <p:ext uri="{BB962C8B-B14F-4D97-AF65-F5344CB8AC3E}">
        <p14:creationId xmlns:p14="http://schemas.microsoft.com/office/powerpoint/2010/main" val="26624272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9E677-877B-4449-A95E-E3B6641C5CEE}"/>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What will the future hold, in terms of assessment?</a:t>
            </a:r>
            <a:endParaRPr lang="en-GB" dirty="0"/>
          </a:p>
        </p:txBody>
      </p:sp>
      <p:sp>
        <p:nvSpPr>
          <p:cNvPr id="3" name="Content Placeholder 2">
            <a:extLst>
              <a:ext uri="{FF2B5EF4-FFF2-40B4-BE49-F238E27FC236}">
                <a16:creationId xmlns:a16="http://schemas.microsoft.com/office/drawing/2014/main" id="{10F991F9-2183-4A07-B542-8D22DE0E55C7}"/>
              </a:ext>
            </a:extLst>
          </p:cNvPr>
          <p:cNvSpPr>
            <a:spLocks noGrp="1"/>
          </p:cNvSpPr>
          <p:nvPr>
            <p:ph idx="1"/>
          </p:nvPr>
        </p:nvSpPr>
        <p:spPr/>
        <p:txBody>
          <a:bodyPr>
            <a:normAutofit/>
          </a:bodyPr>
          <a:lstStyle/>
          <a:p>
            <a:r>
              <a:rPr lang="en-GB" sz="3200" dirty="0">
                <a:latin typeface="Arial" panose="020B0604020202020204" pitchFamily="34" charset="0"/>
                <a:cs typeface="Arial" panose="020B0604020202020204" pitchFamily="34" charset="0"/>
              </a:rPr>
              <a:t>So, if the mark schemes are the same as we used in 2019, it follows that the standard of marking will be the same as in 2019.</a:t>
            </a:r>
          </a:p>
          <a:p>
            <a:r>
              <a:rPr lang="en-GB" sz="3200" dirty="0">
                <a:latin typeface="Arial" panose="020B0604020202020204" pitchFamily="34" charset="0"/>
                <a:cs typeface="Arial" panose="020B0604020202020204" pitchFamily="34" charset="0"/>
              </a:rPr>
              <a:t>This means that the percentage of students gaining marks of 10 or above (or 15 and above, or 20/20), will be similar to the percentages for those marks that obtained in 2019.</a:t>
            </a:r>
          </a:p>
          <a:p>
            <a:r>
              <a:rPr lang="en-GB" sz="3200" dirty="0">
                <a:latin typeface="Arial" panose="020B0604020202020204" pitchFamily="34" charset="0"/>
                <a:cs typeface="Arial" panose="020B0604020202020204" pitchFamily="34" charset="0"/>
              </a:rPr>
              <a:t>This means that, in </a:t>
            </a:r>
            <a:r>
              <a:rPr lang="en-GB" sz="3200">
                <a:latin typeface="Arial" panose="020B0604020202020204" pitchFamily="34" charset="0"/>
                <a:cs typeface="Arial" panose="020B0604020202020204" pitchFamily="34" charset="0"/>
              </a:rPr>
              <a:t>all probability, </a:t>
            </a:r>
            <a:r>
              <a:rPr lang="en-GB" sz="3200" dirty="0">
                <a:latin typeface="Arial" panose="020B0604020202020204" pitchFamily="34" charset="0"/>
                <a:cs typeface="Arial" panose="020B0604020202020204" pitchFamily="34" charset="0"/>
              </a:rPr>
              <a:t>fewer students will gain high marks than in 2020 and 2021. </a:t>
            </a:r>
          </a:p>
          <a:p>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700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315CB-B457-4EC2-A0B5-7E66E5696E8A}"/>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What will the future hold, in terms of assessment?</a:t>
            </a:r>
            <a:endParaRPr lang="en-GB" dirty="0"/>
          </a:p>
        </p:txBody>
      </p:sp>
      <p:sp>
        <p:nvSpPr>
          <p:cNvPr id="3" name="Content Placeholder 2">
            <a:extLst>
              <a:ext uri="{FF2B5EF4-FFF2-40B4-BE49-F238E27FC236}">
                <a16:creationId xmlns:a16="http://schemas.microsoft.com/office/drawing/2014/main" id="{0FE1EDA2-653F-4972-AB8C-806C2753764D}"/>
              </a:ext>
            </a:extLst>
          </p:cNvPr>
          <p:cNvSpPr>
            <a:spLocks noGrp="1"/>
          </p:cNvSpPr>
          <p:nvPr>
            <p:ph idx="1"/>
          </p:nvPr>
        </p:nvSpPr>
        <p:spPr/>
        <p:txBody>
          <a:bodyPr>
            <a:normAutofit lnSpcReduction="10000"/>
          </a:bodyPr>
          <a:lstStyle/>
          <a:p>
            <a:r>
              <a:rPr lang="en-GB" sz="3200" dirty="0">
                <a:latin typeface="Arial" panose="020B0604020202020204" pitchFamily="34" charset="0"/>
                <a:cs typeface="Arial" panose="020B0604020202020204" pitchFamily="34" charset="0"/>
              </a:rPr>
              <a:t>Is this fair?</a:t>
            </a:r>
          </a:p>
          <a:p>
            <a:r>
              <a:rPr lang="en-GB" sz="3200" dirty="0">
                <a:latin typeface="Arial" panose="020B0604020202020204" pitchFamily="34" charset="0"/>
                <a:cs typeface="Arial" panose="020B0604020202020204" pitchFamily="34" charset="0"/>
              </a:rPr>
              <a:t>It is fair on the students who took the exams in 2019.</a:t>
            </a:r>
          </a:p>
          <a:p>
            <a:r>
              <a:rPr lang="en-GB" sz="3200" dirty="0">
                <a:latin typeface="Arial" panose="020B0604020202020204" pitchFamily="34" charset="0"/>
                <a:cs typeface="Arial" panose="020B0604020202020204" pitchFamily="34" charset="0"/>
              </a:rPr>
              <a:t>It is not fair on the students in 2022 if we compare them with the students in 2020, and especially with the students in 2021.</a:t>
            </a:r>
          </a:p>
          <a:p>
            <a:r>
              <a:rPr lang="en-GB" sz="3200" dirty="0">
                <a:latin typeface="Arial" panose="020B0604020202020204" pitchFamily="34" charset="0"/>
                <a:cs typeface="Arial" panose="020B0604020202020204" pitchFamily="34" charset="0"/>
              </a:rPr>
              <a:t>So this brings me back to my main role – the maintenance of </a:t>
            </a:r>
            <a:r>
              <a:rPr lang="en-GB" sz="3200" u="sng" dirty="0">
                <a:latin typeface="Arial" panose="020B0604020202020204" pitchFamily="34" charset="0"/>
                <a:cs typeface="Arial" panose="020B0604020202020204" pitchFamily="34" charset="0"/>
              </a:rPr>
              <a:t>standards</a:t>
            </a:r>
            <a:r>
              <a:rPr lang="en-GB" sz="3200" dirty="0">
                <a:latin typeface="Arial" panose="020B0604020202020204" pitchFamily="34" charset="0"/>
                <a:cs typeface="Arial" panose="020B0604020202020204" pitchFamily="34" charset="0"/>
              </a:rPr>
              <a:t>, both in an absolute sense (comparability with A-level) and in a temporal sense (year-on-year).</a:t>
            </a:r>
          </a:p>
        </p:txBody>
      </p:sp>
    </p:spTree>
    <p:extLst>
      <p:ext uri="{BB962C8B-B14F-4D97-AF65-F5344CB8AC3E}">
        <p14:creationId xmlns:p14="http://schemas.microsoft.com/office/powerpoint/2010/main" val="2974183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486F6-AAB4-4E46-AADE-AA5643E0FABB}"/>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What will the future hold, in terms of assessment?</a:t>
            </a:r>
            <a:endParaRPr lang="en-GB" dirty="0"/>
          </a:p>
        </p:txBody>
      </p:sp>
      <p:sp>
        <p:nvSpPr>
          <p:cNvPr id="3" name="Content Placeholder 2">
            <a:extLst>
              <a:ext uri="{FF2B5EF4-FFF2-40B4-BE49-F238E27FC236}">
                <a16:creationId xmlns:a16="http://schemas.microsoft.com/office/drawing/2014/main" id="{4EFE1AAA-DD8F-4E41-93BD-DFDA1E78EBB0}"/>
              </a:ext>
            </a:extLst>
          </p:cNvPr>
          <p:cNvSpPr>
            <a:spLocks noGrp="1"/>
          </p:cNvSpPr>
          <p:nvPr>
            <p:ph idx="1"/>
          </p:nvPr>
        </p:nvSpPr>
        <p:spPr/>
        <p:txBody>
          <a:bodyPr>
            <a:normAutofit/>
          </a:bodyPr>
          <a:lstStyle/>
          <a:p>
            <a:r>
              <a:rPr lang="en-GB" sz="3200" dirty="0">
                <a:latin typeface="Arial" panose="020B0604020202020204" pitchFamily="34" charset="0"/>
                <a:cs typeface="Arial" panose="020B0604020202020204" pitchFamily="34" charset="0"/>
              </a:rPr>
              <a:t>There is a similar problem in the UK. No decision has yet been reached on how to deal with it.</a:t>
            </a:r>
          </a:p>
          <a:p>
            <a:r>
              <a:rPr lang="en-GB" sz="3200" dirty="0">
                <a:latin typeface="Arial" panose="020B0604020202020204" pitchFamily="34" charset="0"/>
                <a:cs typeface="Arial" panose="020B0604020202020204" pitchFamily="34" charset="0"/>
              </a:rPr>
              <a:t>I am sure that the French Inspectors are aware of this issue, and I look forward to working with them on how it will be resolved.</a:t>
            </a:r>
          </a:p>
          <a:p>
            <a:r>
              <a:rPr lang="en-GB" sz="3200" dirty="0">
                <a:latin typeface="Arial" panose="020B0604020202020204" pitchFamily="34" charset="0"/>
                <a:cs typeface="Arial" panose="020B0604020202020204" pitchFamily="34" charset="0"/>
              </a:rPr>
              <a:t>Until then, we must assume that the 2019 standards will be re-instated. Teachers, students and parents need to be made aware of this.</a:t>
            </a:r>
          </a:p>
        </p:txBody>
      </p:sp>
    </p:spTree>
    <p:extLst>
      <p:ext uri="{BB962C8B-B14F-4D97-AF65-F5344CB8AC3E}">
        <p14:creationId xmlns:p14="http://schemas.microsoft.com/office/powerpoint/2010/main" val="90858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1D980-A4D6-41E9-8044-72DB8D6FCA98}"/>
              </a:ext>
            </a:extLst>
          </p:cNvPr>
          <p:cNvSpPr>
            <a:spLocks noGrp="1"/>
          </p:cNvSpPr>
          <p:nvPr>
            <p:ph type="title"/>
          </p:nvPr>
        </p:nvSpPr>
        <p:spPr/>
        <p:txBody>
          <a:bodyPr/>
          <a:lstStyle/>
          <a:p>
            <a:pPr algn="ctr"/>
            <a:r>
              <a:rPr lang="en-GB" dirty="0">
                <a:solidFill>
                  <a:srgbClr val="FF0000"/>
                </a:solidFill>
                <a:latin typeface="Arial" panose="020B0604020202020204" pitchFamily="34" charset="0"/>
                <a:cs typeface="Arial" panose="020B0604020202020204" pitchFamily="34" charset="0"/>
              </a:rPr>
              <a:t>What will the future hold, in terms of assessment?</a:t>
            </a:r>
            <a:endParaRPr lang="en-GB" dirty="0"/>
          </a:p>
        </p:txBody>
      </p:sp>
      <p:sp>
        <p:nvSpPr>
          <p:cNvPr id="3" name="Content Placeholder 2">
            <a:extLst>
              <a:ext uri="{FF2B5EF4-FFF2-40B4-BE49-F238E27FC236}">
                <a16:creationId xmlns:a16="http://schemas.microsoft.com/office/drawing/2014/main" id="{1C44A221-7E59-4769-8D57-0031CCF5021F}"/>
              </a:ext>
            </a:extLst>
          </p:cNvPr>
          <p:cNvSpPr>
            <a:spLocks noGrp="1"/>
          </p:cNvSpPr>
          <p:nvPr>
            <p:ph idx="1"/>
          </p:nvPr>
        </p:nvSpPr>
        <p:spPr/>
        <p:txBody>
          <a:bodyPr>
            <a:normAutofit/>
          </a:bodyPr>
          <a:lstStyle/>
          <a:p>
            <a:pPr marL="0" indent="0">
              <a:buNone/>
            </a:pPr>
            <a:r>
              <a:rPr lang="en-GB" sz="4000" dirty="0">
                <a:latin typeface="Arial" panose="020B0604020202020204" pitchFamily="34" charset="0"/>
                <a:cs typeface="Arial" panose="020B0604020202020204" pitchFamily="34" charset="0"/>
              </a:rPr>
              <a:t>All I can currently offer as a solution, is that, as in 2021, Mme Julienne and myself will endeavour to set exam papers that are as open and wide-ranging as possible and that focus on mainstream topics.</a:t>
            </a:r>
          </a:p>
          <a:p>
            <a:pPr marL="0" indent="0">
              <a:buNone/>
            </a:pPr>
            <a:endParaRPr lang="en-GB" sz="4000" dirty="0">
              <a:latin typeface="Arial" panose="020B0604020202020204" pitchFamily="34" charset="0"/>
              <a:cs typeface="Arial" panose="020B0604020202020204" pitchFamily="34" charset="0"/>
            </a:endParaRPr>
          </a:p>
          <a:p>
            <a:pPr marL="0" indent="0" algn="ctr">
              <a:buNone/>
            </a:pPr>
            <a:r>
              <a:rPr lang="en-GB" sz="4000" dirty="0">
                <a:latin typeface="Arial" panose="020B0604020202020204" pitchFamily="34" charset="0"/>
                <a:cs typeface="Arial" panose="020B0604020202020204" pitchFamily="34" charset="0"/>
              </a:rPr>
              <a:t>Watch this space!</a:t>
            </a:r>
          </a:p>
        </p:txBody>
      </p:sp>
    </p:spTree>
    <p:extLst>
      <p:ext uri="{BB962C8B-B14F-4D97-AF65-F5344CB8AC3E}">
        <p14:creationId xmlns:p14="http://schemas.microsoft.com/office/powerpoint/2010/main" val="3242149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14893-031B-4806-AA15-FD0E4F26C86D}"/>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Thank you for listening</a:t>
            </a:r>
          </a:p>
        </p:txBody>
      </p:sp>
      <p:sp>
        <p:nvSpPr>
          <p:cNvPr id="3" name="Subtitle 2">
            <a:extLst>
              <a:ext uri="{FF2B5EF4-FFF2-40B4-BE49-F238E27FC236}">
                <a16:creationId xmlns:a16="http://schemas.microsoft.com/office/drawing/2014/main" id="{B1B96B1E-EE86-42DB-AA0A-7EE610B0971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683692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44E4A-6F42-4D5B-A83E-591282C7129D}"/>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endParaRPr lang="en-GB" sz="6000" dirty="0"/>
          </a:p>
        </p:txBody>
      </p:sp>
      <p:sp>
        <p:nvSpPr>
          <p:cNvPr id="3" name="Content Placeholder 2">
            <a:extLst>
              <a:ext uri="{FF2B5EF4-FFF2-40B4-BE49-F238E27FC236}">
                <a16:creationId xmlns:a16="http://schemas.microsoft.com/office/drawing/2014/main" id="{23A6DE51-43BA-4595-829B-5F66E995702C}"/>
              </a:ext>
            </a:extLst>
          </p:cNvPr>
          <p:cNvSpPr>
            <a:spLocks noGrp="1"/>
          </p:cNvSpPr>
          <p:nvPr>
            <p:ph idx="1"/>
          </p:nvPr>
        </p:nvSpPr>
        <p:spPr/>
        <p:txBody>
          <a:bodyPr/>
          <a:lstStyle/>
          <a:p>
            <a:pPr marL="0" indent="0">
              <a:buNone/>
            </a:pPr>
            <a:r>
              <a:rPr lang="en-GB" sz="4800" dirty="0">
                <a:latin typeface="Arial" panose="020B0604020202020204" pitchFamily="34" charset="0"/>
                <a:cs typeface="Arial" panose="020B0604020202020204" pitchFamily="34" charset="0"/>
              </a:rPr>
              <a:t>I am especially involved with the </a:t>
            </a:r>
            <a:r>
              <a:rPr lang="en-GB" sz="4800" u="sng" dirty="0">
                <a:latin typeface="Arial" panose="020B0604020202020204" pitchFamily="34" charset="0"/>
                <a:cs typeface="Arial" panose="020B0604020202020204" pitchFamily="34" charset="0"/>
              </a:rPr>
              <a:t>assessment</a:t>
            </a:r>
            <a:r>
              <a:rPr lang="en-GB" sz="4800" dirty="0">
                <a:latin typeface="Arial" panose="020B0604020202020204" pitchFamily="34" charset="0"/>
                <a:cs typeface="Arial" panose="020B0604020202020204" pitchFamily="34" charset="0"/>
              </a:rPr>
              <a:t> of the written paper and the orals. </a:t>
            </a:r>
          </a:p>
          <a:p>
            <a:pPr marL="0" indent="0">
              <a:buNone/>
            </a:pPr>
            <a:endParaRPr lang="en-GB" dirty="0"/>
          </a:p>
        </p:txBody>
      </p:sp>
    </p:spTree>
    <p:extLst>
      <p:ext uri="{BB962C8B-B14F-4D97-AF65-F5344CB8AC3E}">
        <p14:creationId xmlns:p14="http://schemas.microsoft.com/office/powerpoint/2010/main" val="3494816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8B8AD-AF85-425B-A496-7C85C487A633}"/>
              </a:ext>
            </a:extLst>
          </p:cNvPr>
          <p:cNvSpPr>
            <a:spLocks noGrp="1"/>
          </p:cNvSpPr>
          <p:nvPr>
            <p:ph type="ctrTitle"/>
          </p:nvPr>
        </p:nvSpPr>
        <p:spPr/>
        <p:txBody>
          <a:bodyPr/>
          <a:lstStyle/>
          <a:p>
            <a:r>
              <a:rPr lang="en-GB" dirty="0">
                <a:latin typeface="Arial" panose="020B0604020202020204" pitchFamily="34" charset="0"/>
                <a:cs typeface="Arial" panose="020B0604020202020204" pitchFamily="34" charset="0"/>
              </a:rPr>
              <a:t>Do You Have Any Questions?</a:t>
            </a:r>
          </a:p>
        </p:txBody>
      </p:sp>
      <p:sp>
        <p:nvSpPr>
          <p:cNvPr id="3" name="Subtitle 2">
            <a:extLst>
              <a:ext uri="{FF2B5EF4-FFF2-40B4-BE49-F238E27FC236}">
                <a16:creationId xmlns:a16="http://schemas.microsoft.com/office/drawing/2014/main" id="{415AB621-101D-4623-805F-034F9DD8B2CE}"/>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674020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CC595-20D1-4279-B649-9E1E62E40AF2}"/>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endParaRPr lang="en-GB" sz="6000" dirty="0"/>
          </a:p>
        </p:txBody>
      </p:sp>
      <p:sp>
        <p:nvSpPr>
          <p:cNvPr id="3" name="Content Placeholder 2">
            <a:extLst>
              <a:ext uri="{FF2B5EF4-FFF2-40B4-BE49-F238E27FC236}">
                <a16:creationId xmlns:a16="http://schemas.microsoft.com/office/drawing/2014/main" id="{56C7B6FA-DAFA-41A7-95E8-C7128EEC153A}"/>
              </a:ext>
            </a:extLst>
          </p:cNvPr>
          <p:cNvSpPr>
            <a:spLocks noGrp="1"/>
          </p:cNvSpPr>
          <p:nvPr>
            <p:ph idx="1"/>
          </p:nvPr>
        </p:nvSpPr>
        <p:spPr/>
        <p:txBody>
          <a:bodyPr/>
          <a:lstStyle/>
          <a:p>
            <a:r>
              <a:rPr lang="en-GB" sz="4400" dirty="0">
                <a:latin typeface="Arial" panose="020B0604020202020204" pitchFamily="34" charset="0"/>
                <a:cs typeface="Arial" panose="020B0604020202020204" pitchFamily="34" charset="0"/>
              </a:rPr>
              <a:t>I have to ensure </a:t>
            </a:r>
            <a:r>
              <a:rPr lang="en-GB" sz="4400" u="sng" dirty="0">
                <a:latin typeface="Arial" panose="020B0604020202020204" pitchFamily="34" charset="0"/>
                <a:cs typeface="Arial" panose="020B0604020202020204" pitchFamily="34" charset="0"/>
              </a:rPr>
              <a:t>comparability</a:t>
            </a:r>
            <a:r>
              <a:rPr lang="en-GB" sz="4400" dirty="0">
                <a:latin typeface="Arial" panose="020B0604020202020204" pitchFamily="34" charset="0"/>
                <a:cs typeface="Arial" panose="020B0604020202020204" pitchFamily="34" charset="0"/>
              </a:rPr>
              <a:t> with the </a:t>
            </a:r>
            <a:r>
              <a:rPr lang="en-GB" sz="4400" u="sng" dirty="0">
                <a:latin typeface="Arial" panose="020B0604020202020204" pitchFamily="34" charset="0"/>
                <a:cs typeface="Arial" panose="020B0604020202020204" pitchFamily="34" charset="0"/>
              </a:rPr>
              <a:t>standards</a:t>
            </a:r>
            <a:r>
              <a:rPr lang="en-GB" sz="4400" dirty="0">
                <a:latin typeface="Arial" panose="020B0604020202020204" pitchFamily="34" charset="0"/>
                <a:cs typeface="Arial" panose="020B0604020202020204" pitchFamily="34" charset="0"/>
              </a:rPr>
              <a:t> required for UK A-level – in both History and Geography.</a:t>
            </a:r>
          </a:p>
          <a:p>
            <a:r>
              <a:rPr lang="en-GB" sz="4400" dirty="0">
                <a:latin typeface="Arial" panose="020B0604020202020204" pitchFamily="34" charset="0"/>
                <a:cs typeface="Arial" panose="020B0604020202020204" pitchFamily="34" charset="0"/>
              </a:rPr>
              <a:t>I have to determine how marks in the OIB correspond to grades at A-level. </a:t>
            </a:r>
          </a:p>
          <a:p>
            <a:r>
              <a:rPr lang="en-GB" sz="4400" dirty="0">
                <a:latin typeface="Arial" panose="020B0604020202020204" pitchFamily="34" charset="0"/>
                <a:cs typeface="Arial" panose="020B0604020202020204" pitchFamily="34" charset="0"/>
              </a:rPr>
              <a:t>This is important for university entry.</a:t>
            </a:r>
          </a:p>
          <a:p>
            <a:pPr marL="0" indent="0">
              <a:buNone/>
            </a:pPr>
            <a:endParaRPr lang="en-GB" dirty="0"/>
          </a:p>
        </p:txBody>
      </p:sp>
    </p:spTree>
    <p:extLst>
      <p:ext uri="{BB962C8B-B14F-4D97-AF65-F5344CB8AC3E}">
        <p14:creationId xmlns:p14="http://schemas.microsoft.com/office/powerpoint/2010/main" val="311108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BD6E-9FCE-49B5-AC88-15E54D8271DC}"/>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endParaRPr lang="en-GB" sz="6000" dirty="0"/>
          </a:p>
        </p:txBody>
      </p:sp>
      <p:sp>
        <p:nvSpPr>
          <p:cNvPr id="3" name="Content Placeholder 2">
            <a:extLst>
              <a:ext uri="{FF2B5EF4-FFF2-40B4-BE49-F238E27FC236}">
                <a16:creationId xmlns:a16="http://schemas.microsoft.com/office/drawing/2014/main" id="{790CFB54-C36E-450C-8FB3-4FADEF9A0EE4}"/>
              </a:ext>
            </a:extLst>
          </p:cNvPr>
          <p:cNvSpPr>
            <a:spLocks noGrp="1"/>
          </p:cNvSpPr>
          <p:nvPr>
            <p:ph idx="1"/>
          </p:nvPr>
        </p:nvSpPr>
        <p:spPr/>
        <p:txBody>
          <a:bodyPr>
            <a:normAutofit lnSpcReduction="10000"/>
          </a:bodyPr>
          <a:lstStyle/>
          <a:p>
            <a:r>
              <a:rPr lang="en-GB" sz="4400" dirty="0">
                <a:latin typeface="Arial" panose="020B0604020202020204" pitchFamily="34" charset="0"/>
                <a:cs typeface="Arial" panose="020B0604020202020204" pitchFamily="34" charset="0"/>
              </a:rPr>
              <a:t>I also have to ensure that </a:t>
            </a:r>
            <a:r>
              <a:rPr lang="en-GB" sz="4400" u="sng" dirty="0">
                <a:latin typeface="Arial" panose="020B0604020202020204" pitchFamily="34" charset="0"/>
                <a:cs typeface="Arial" panose="020B0604020202020204" pitchFamily="34" charset="0"/>
              </a:rPr>
              <a:t>standards</a:t>
            </a:r>
            <a:r>
              <a:rPr lang="en-GB" sz="4400" dirty="0">
                <a:latin typeface="Arial" panose="020B0604020202020204" pitchFamily="34" charset="0"/>
                <a:cs typeface="Arial" panose="020B0604020202020204" pitchFamily="34" charset="0"/>
              </a:rPr>
              <a:t> are maintained year-on-year.</a:t>
            </a:r>
          </a:p>
          <a:p>
            <a:r>
              <a:rPr lang="en-GB" sz="4400" dirty="0">
                <a:latin typeface="Arial" panose="020B0604020202020204" pitchFamily="34" charset="0"/>
                <a:cs typeface="Arial" panose="020B0604020202020204" pitchFamily="34" charset="0"/>
              </a:rPr>
              <a:t>If I do not do this, the assessment becomes </a:t>
            </a:r>
            <a:r>
              <a:rPr lang="en-GB" sz="4400" u="sng" dirty="0">
                <a:latin typeface="Arial" panose="020B0604020202020204" pitchFamily="34" charset="0"/>
                <a:cs typeface="Arial" panose="020B0604020202020204" pitchFamily="34" charset="0"/>
              </a:rPr>
              <a:t>unfair</a:t>
            </a:r>
            <a:r>
              <a:rPr lang="en-GB" sz="4400" dirty="0">
                <a:latin typeface="Arial" panose="020B0604020202020204" pitchFamily="34" charset="0"/>
                <a:cs typeface="Arial" panose="020B0604020202020204" pitchFamily="34" charset="0"/>
              </a:rPr>
              <a:t> – to the students who took exams in previous years, and possibly to students taking the exams in the future.</a:t>
            </a:r>
          </a:p>
        </p:txBody>
      </p:sp>
    </p:spTree>
    <p:extLst>
      <p:ext uri="{BB962C8B-B14F-4D97-AF65-F5344CB8AC3E}">
        <p14:creationId xmlns:p14="http://schemas.microsoft.com/office/powerpoint/2010/main" val="744991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3AAD4-5766-4ADF-9E02-C627F866CF3E}"/>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p>
        </p:txBody>
      </p:sp>
      <p:sp>
        <p:nvSpPr>
          <p:cNvPr id="3" name="Content Placeholder 2">
            <a:extLst>
              <a:ext uri="{FF2B5EF4-FFF2-40B4-BE49-F238E27FC236}">
                <a16:creationId xmlns:a16="http://schemas.microsoft.com/office/drawing/2014/main" id="{700AE81E-0A26-475E-B66E-0048B2667A4E}"/>
              </a:ext>
            </a:extLst>
          </p:cNvPr>
          <p:cNvSpPr>
            <a:spLocks noGrp="1"/>
          </p:cNvSpPr>
          <p:nvPr>
            <p:ph idx="1"/>
          </p:nvPr>
        </p:nvSpPr>
        <p:spPr/>
        <p:txBody>
          <a:bodyPr>
            <a:normAutofit/>
          </a:bodyPr>
          <a:lstStyle/>
          <a:p>
            <a:r>
              <a:rPr lang="en-GB" sz="4400" dirty="0">
                <a:latin typeface="Arial" panose="020B0604020202020204" pitchFamily="34" charset="0"/>
                <a:cs typeface="Arial" panose="020B0604020202020204" pitchFamily="34" charset="0"/>
              </a:rPr>
              <a:t>So, in consultation with my French colleagues, I compile the papers (but I don’t set the questions).</a:t>
            </a:r>
          </a:p>
          <a:p>
            <a:r>
              <a:rPr lang="en-GB" sz="4400" dirty="0">
                <a:latin typeface="Arial" panose="020B0604020202020204" pitchFamily="34" charset="0"/>
                <a:cs typeface="Arial" panose="020B0604020202020204" pitchFamily="34" charset="0"/>
              </a:rPr>
              <a:t>I have responsibility for the mark schemes for the written paper and the oral exams.</a:t>
            </a:r>
          </a:p>
        </p:txBody>
      </p:sp>
    </p:spTree>
    <p:extLst>
      <p:ext uri="{BB962C8B-B14F-4D97-AF65-F5344CB8AC3E}">
        <p14:creationId xmlns:p14="http://schemas.microsoft.com/office/powerpoint/2010/main" val="3654589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E5273-DEC6-4554-9D9C-078247A1A294}"/>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p>
        </p:txBody>
      </p:sp>
      <p:sp>
        <p:nvSpPr>
          <p:cNvPr id="3" name="Content Placeholder 2">
            <a:extLst>
              <a:ext uri="{FF2B5EF4-FFF2-40B4-BE49-F238E27FC236}">
                <a16:creationId xmlns:a16="http://schemas.microsoft.com/office/drawing/2014/main" id="{943E681F-0F72-4A81-9B62-B5C716B2BCCC}"/>
              </a:ext>
            </a:extLst>
          </p:cNvPr>
          <p:cNvSpPr>
            <a:spLocks noGrp="1"/>
          </p:cNvSpPr>
          <p:nvPr>
            <p:ph idx="1"/>
          </p:nvPr>
        </p:nvSpPr>
        <p:spPr/>
        <p:txBody>
          <a:bodyPr>
            <a:normAutofit/>
          </a:bodyPr>
          <a:lstStyle/>
          <a:p>
            <a:r>
              <a:rPr lang="en-GB" sz="4400" dirty="0">
                <a:latin typeface="Arial" panose="020B0604020202020204" pitchFamily="34" charset="0"/>
                <a:cs typeface="Arial" panose="020B0604020202020204" pitchFamily="34" charset="0"/>
              </a:rPr>
              <a:t>I co-ordinate and moderate the marking of the written paper.</a:t>
            </a:r>
          </a:p>
          <a:p>
            <a:r>
              <a:rPr lang="en-GB" sz="4400" dirty="0">
                <a:latin typeface="Arial" panose="020B0604020202020204" pitchFamily="34" charset="0"/>
                <a:cs typeface="Arial" panose="020B0604020202020204" pitchFamily="34" charset="0"/>
              </a:rPr>
              <a:t>I inspect and moderate the oral examinations.</a:t>
            </a:r>
          </a:p>
        </p:txBody>
      </p:sp>
    </p:spTree>
    <p:extLst>
      <p:ext uri="{BB962C8B-B14F-4D97-AF65-F5344CB8AC3E}">
        <p14:creationId xmlns:p14="http://schemas.microsoft.com/office/powerpoint/2010/main" val="1173091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A32C9-4646-4348-8312-3E0071EA0388}"/>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A Reminder of my Role</a:t>
            </a:r>
            <a:endParaRPr lang="en-GB" sz="6000" dirty="0"/>
          </a:p>
        </p:txBody>
      </p:sp>
      <p:sp>
        <p:nvSpPr>
          <p:cNvPr id="3" name="Content Placeholder 2">
            <a:extLst>
              <a:ext uri="{FF2B5EF4-FFF2-40B4-BE49-F238E27FC236}">
                <a16:creationId xmlns:a16="http://schemas.microsoft.com/office/drawing/2014/main" id="{1995BD48-B010-4D67-A02F-8C9AB65AF365}"/>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I also have an </a:t>
            </a:r>
            <a:r>
              <a:rPr lang="en-GB" sz="4400" u="sng" dirty="0">
                <a:latin typeface="Arial" panose="020B0604020202020204" pitchFamily="34" charset="0"/>
                <a:cs typeface="Arial" panose="020B0604020202020204" pitchFamily="34" charset="0"/>
              </a:rPr>
              <a:t>advisory</a:t>
            </a:r>
            <a:r>
              <a:rPr lang="en-GB" sz="4400" dirty="0">
                <a:latin typeface="Arial" panose="020B0604020202020204" pitchFamily="34" charset="0"/>
                <a:cs typeface="Arial" panose="020B0604020202020204" pitchFamily="34" charset="0"/>
              </a:rPr>
              <a:t> role, for example I am kept in the loop regarding any proposed changes to the syllabus.</a:t>
            </a:r>
          </a:p>
          <a:p>
            <a:pPr marL="0" indent="0">
              <a:buNone/>
            </a:pPr>
            <a:endParaRPr lang="en-GB" sz="4400" dirty="0">
              <a:latin typeface="Arial" panose="020B0604020202020204" pitchFamily="34" charset="0"/>
              <a:cs typeface="Arial" panose="020B0604020202020204" pitchFamily="34" charset="0"/>
            </a:endParaRPr>
          </a:p>
          <a:p>
            <a:pPr marL="0" indent="0">
              <a:buNone/>
            </a:pPr>
            <a:r>
              <a:rPr lang="en-GB" sz="4400" dirty="0">
                <a:latin typeface="Arial" panose="020B0604020202020204" pitchFamily="34" charset="0"/>
                <a:cs typeface="Arial" panose="020B0604020202020204" pitchFamily="34" charset="0"/>
              </a:rPr>
              <a:t>I will always provide advice and support to the ASIBA community, when required.</a:t>
            </a:r>
          </a:p>
        </p:txBody>
      </p:sp>
    </p:spTree>
    <p:extLst>
      <p:ext uri="{BB962C8B-B14F-4D97-AF65-F5344CB8AC3E}">
        <p14:creationId xmlns:p14="http://schemas.microsoft.com/office/powerpoint/2010/main" val="1875610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AB02B-F666-4F3B-805C-7E457A4CE95A}"/>
              </a:ext>
            </a:extLst>
          </p:cNvPr>
          <p:cNvSpPr>
            <a:spLocks noGrp="1"/>
          </p:cNvSpPr>
          <p:nvPr>
            <p:ph type="title"/>
          </p:nvPr>
        </p:nvSpPr>
        <p:spPr/>
        <p:txBody>
          <a:bodyPr>
            <a:normAutofit/>
          </a:bodyPr>
          <a:lstStyle/>
          <a:p>
            <a:pPr algn="ctr"/>
            <a:r>
              <a:rPr lang="en-GB" sz="6000" dirty="0">
                <a:solidFill>
                  <a:srgbClr val="FF0000"/>
                </a:solidFill>
                <a:latin typeface="Arial" panose="020B0604020202020204" pitchFamily="34" charset="0"/>
                <a:cs typeface="Arial" panose="020B0604020202020204" pitchFamily="34" charset="0"/>
              </a:rPr>
              <a:t>2020/2021</a:t>
            </a:r>
            <a:endParaRPr lang="en-GB" sz="6000" dirty="0"/>
          </a:p>
        </p:txBody>
      </p:sp>
      <p:sp>
        <p:nvSpPr>
          <p:cNvPr id="3" name="Content Placeholder 2">
            <a:extLst>
              <a:ext uri="{FF2B5EF4-FFF2-40B4-BE49-F238E27FC236}">
                <a16:creationId xmlns:a16="http://schemas.microsoft.com/office/drawing/2014/main" id="{52C5712E-039E-4228-B549-A1B2DF272DA4}"/>
              </a:ext>
            </a:extLst>
          </p:cNvPr>
          <p:cNvSpPr>
            <a:spLocks noGrp="1"/>
          </p:cNvSpPr>
          <p:nvPr>
            <p:ph idx="1"/>
          </p:nvPr>
        </p:nvSpPr>
        <p:spPr/>
        <p:txBody>
          <a:bodyPr>
            <a:normAutofit/>
          </a:bodyPr>
          <a:lstStyle/>
          <a:p>
            <a:pPr marL="0" indent="0">
              <a:buNone/>
            </a:pPr>
            <a:r>
              <a:rPr lang="en-GB" sz="4400" dirty="0">
                <a:latin typeface="Arial" panose="020B0604020202020204" pitchFamily="34" charset="0"/>
                <a:cs typeface="Arial" panose="020B0604020202020204" pitchFamily="34" charset="0"/>
              </a:rPr>
              <a:t>During the 2020/2021 academic year, I had very little input, apart from preparatory work for exams and orals that did not happen. </a:t>
            </a:r>
          </a:p>
          <a:p>
            <a:pPr marL="0" indent="0">
              <a:buNone/>
            </a:pPr>
            <a:r>
              <a:rPr lang="en-GB" sz="4400" dirty="0">
                <a:latin typeface="Arial" panose="020B0604020202020204" pitchFamily="34" charset="0"/>
                <a:cs typeface="Arial" panose="020B0604020202020204" pitchFamily="34" charset="0"/>
              </a:rPr>
              <a:t>I also had some training responsibilities. </a:t>
            </a:r>
          </a:p>
        </p:txBody>
      </p:sp>
    </p:spTree>
    <p:extLst>
      <p:ext uri="{BB962C8B-B14F-4D97-AF65-F5344CB8AC3E}">
        <p14:creationId xmlns:p14="http://schemas.microsoft.com/office/powerpoint/2010/main" val="81655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TotalTime>
  <Words>1345</Words>
  <Application>Microsoft Office PowerPoint</Application>
  <PresentationFormat>Widescreen</PresentationFormat>
  <Paragraphs>106</Paragraphs>
  <Slides>30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The Inspector’s Report</vt:lpstr>
      <vt:lpstr>Another Difficult Year!</vt:lpstr>
      <vt:lpstr>A Reminder of my Role</vt:lpstr>
      <vt:lpstr>A Reminder of my Role</vt:lpstr>
      <vt:lpstr>A Reminder of my Role</vt:lpstr>
      <vt:lpstr>A Reminder of my Role</vt:lpstr>
      <vt:lpstr>A Reminder of my Role</vt:lpstr>
      <vt:lpstr>A Reminder of my Role</vt:lpstr>
      <vt:lpstr>2020/2021</vt:lpstr>
      <vt:lpstr>2020/2021 – Training Materials</vt:lpstr>
      <vt:lpstr>2020/2021 – Training Materials</vt:lpstr>
      <vt:lpstr>2020/2021 – Training Materials</vt:lpstr>
      <vt:lpstr>2020/2021 – Training Materials</vt:lpstr>
      <vt:lpstr>2020/2021 – Training Materials</vt:lpstr>
      <vt:lpstr>2020/2021 – Training Materials</vt:lpstr>
      <vt:lpstr>Oral Training 2020/2021</vt:lpstr>
      <vt:lpstr>Oral Training 2020/2021</vt:lpstr>
      <vt:lpstr>Oral Training 2020/2021</vt:lpstr>
      <vt:lpstr>Preparing for the orals in 2021</vt:lpstr>
      <vt:lpstr>Preparing for the orals in 2021</vt:lpstr>
      <vt:lpstr>Preparing for the written paper in 2021</vt:lpstr>
      <vt:lpstr>Preparing for the written paper in 2021</vt:lpstr>
      <vt:lpstr>Preparing for the written paper in 2021</vt:lpstr>
      <vt:lpstr>What will the future hold, in terms of assessment?</vt:lpstr>
      <vt:lpstr>What will the future hold, in terms of assessment?</vt:lpstr>
      <vt:lpstr>What will the future hold, in terms of assessment?</vt:lpstr>
      <vt:lpstr>What will the future hold, in terms of assessment?</vt:lpstr>
      <vt:lpstr>What will the future hold, in terms of assessment?</vt:lpstr>
      <vt:lpstr>Thank you for listening</vt:lpstr>
      <vt:lpstr>Do You Have 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Nanson</dc:creator>
  <cp:lastModifiedBy>John</cp:lastModifiedBy>
  <cp:revision>219</cp:revision>
  <cp:lastPrinted>2021-10-02T13:41:39Z</cp:lastPrinted>
  <dcterms:created xsi:type="dcterms:W3CDTF">2018-09-28T11:17:28Z</dcterms:created>
  <dcterms:modified xsi:type="dcterms:W3CDTF">2021-10-09T11:05:09Z</dcterms:modified>
</cp:coreProperties>
</file>