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8" r:id="rId4"/>
    <p:sldId id="337" r:id="rId5"/>
    <p:sldId id="257" r:id="rId6"/>
    <p:sldId id="260" r:id="rId7"/>
    <p:sldId id="259" r:id="rId8"/>
    <p:sldId id="264" r:id="rId9"/>
    <p:sldId id="266" r:id="rId10"/>
    <p:sldId id="267" r:id="rId11"/>
    <p:sldId id="338" r:id="rId12"/>
    <p:sldId id="268" r:id="rId13"/>
    <p:sldId id="339" r:id="rId14"/>
    <p:sldId id="270" r:id="rId15"/>
    <p:sldId id="340" r:id="rId16"/>
    <p:sldId id="341" r:id="rId17"/>
    <p:sldId id="271" r:id="rId18"/>
    <p:sldId id="346" r:id="rId19"/>
    <p:sldId id="272" r:id="rId20"/>
    <p:sldId id="273" r:id="rId21"/>
    <p:sldId id="343" r:id="rId22"/>
    <p:sldId id="344" r:id="rId23"/>
    <p:sldId id="345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1"/>
  </p:normalViewPr>
  <p:slideViewPr>
    <p:cSldViewPr snapToGrid="0" snapToObjects="1">
      <p:cViewPr varScale="1">
        <p:scale>
          <a:sx n="114" d="100"/>
          <a:sy n="114" d="100"/>
        </p:scale>
        <p:origin x="3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8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26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0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80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1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6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85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6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37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5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641B2-07CD-834A-A504-B68CE901A8E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3C3E2-F7B8-CC44-BD3C-75F8A3F53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9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Writing an Essay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01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0746" y="274638"/>
            <a:ext cx="8231754" cy="2141732"/>
          </a:xfrm>
        </p:spPr>
        <p:txBody>
          <a:bodyPr>
            <a:normAutofit/>
          </a:bodyPr>
          <a:lstStyle/>
          <a:p>
            <a:r>
              <a:rPr lang="en-GB" dirty="0"/>
              <a:t>Analysis must be ‘alert to the possibilities of the question’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500" y="2416370"/>
            <a:ext cx="8001000" cy="4114800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A question is an opportunity, not a threat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Don’t be passive and obedient: deconstruct the question, analyse it and interrogate so you can create an interesting (and truthful) argument</a:t>
            </a:r>
          </a:p>
        </p:txBody>
      </p:sp>
    </p:spTree>
    <p:extLst>
      <p:ext uri="{BB962C8B-B14F-4D97-AF65-F5344CB8AC3E}">
        <p14:creationId xmlns:p14="http://schemas.microsoft.com/office/powerpoint/2010/main" val="2777621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AD09-AB88-784D-BD9D-8942FAD8A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454B-CAB0-C24B-B148-8A99BD74A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err="1"/>
              <a:t>Spend</a:t>
            </a:r>
            <a:r>
              <a:rPr lang="fr-FR" dirty="0"/>
              <a:t> about 15 minutes planning and an </a:t>
            </a:r>
            <a:r>
              <a:rPr lang="fr-FR" dirty="0" err="1"/>
              <a:t>hour</a:t>
            </a:r>
            <a:r>
              <a:rPr lang="fr-FR" dirty="0"/>
              <a:t> </a:t>
            </a:r>
            <a:r>
              <a:rPr lang="fr-FR" dirty="0" err="1"/>
              <a:t>writing</a:t>
            </a:r>
            <a:r>
              <a:rPr lang="fr-FR" dirty="0"/>
              <a:t>. </a:t>
            </a:r>
            <a:r>
              <a:rPr lang="fr-FR" dirty="0" err="1"/>
              <a:t>Leave</a:t>
            </a:r>
            <a:r>
              <a:rPr lang="fr-FR" dirty="0"/>
              <a:t> 5 minutes for proof </a:t>
            </a:r>
            <a:r>
              <a:rPr lang="fr-FR" dirty="0" err="1"/>
              <a:t>reading</a:t>
            </a:r>
            <a:endParaRPr lang="fr-FR" dirty="0"/>
          </a:p>
          <a:p>
            <a:r>
              <a:rPr lang="fr-FR" dirty="0" err="1"/>
              <a:t>Highlight</a:t>
            </a:r>
            <a:r>
              <a:rPr lang="fr-FR" dirty="0"/>
              <a:t> the key </a:t>
            </a:r>
            <a:r>
              <a:rPr lang="fr-FR" dirty="0" err="1"/>
              <a:t>words</a:t>
            </a:r>
            <a:r>
              <a:rPr lang="fr-FR" dirty="0"/>
              <a:t> in the question – </a:t>
            </a:r>
            <a:r>
              <a:rPr lang="fr-FR" dirty="0" err="1"/>
              <a:t>including</a:t>
            </a:r>
            <a:r>
              <a:rPr lang="fr-FR" dirty="0"/>
              <a:t> the ‘command </a:t>
            </a:r>
            <a:r>
              <a:rPr lang="fr-FR" dirty="0" err="1"/>
              <a:t>words</a:t>
            </a:r>
            <a:r>
              <a:rPr lang="fr-FR" dirty="0"/>
              <a:t>’</a:t>
            </a:r>
          </a:p>
          <a:p>
            <a:r>
              <a:rPr lang="fr-FR" dirty="0" err="1"/>
              <a:t>Think</a:t>
            </a:r>
            <a:r>
              <a:rPr lang="fr-FR" dirty="0"/>
              <a:t> about </a:t>
            </a:r>
            <a:r>
              <a:rPr lang="fr-FR" dirty="0" err="1"/>
              <a:t>their</a:t>
            </a:r>
            <a:r>
              <a:rPr lang="fr-FR" dirty="0"/>
              <a:t> implications,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individually</a:t>
            </a:r>
            <a:r>
              <a:rPr lang="fr-FR" dirty="0"/>
              <a:t> and in </a:t>
            </a:r>
            <a:r>
              <a:rPr lang="fr-FR" dirty="0" err="1"/>
              <a:t>combination</a:t>
            </a:r>
            <a:r>
              <a:rPr lang="fr-FR" dirty="0"/>
              <a:t>, in relation to the </a:t>
            </a:r>
            <a:r>
              <a:rPr lang="fr-FR" dirty="0" err="1"/>
              <a:t>text</a:t>
            </a:r>
            <a:endParaRPr lang="fr-FR" dirty="0"/>
          </a:p>
          <a:p>
            <a:r>
              <a:rPr lang="fr-FR" dirty="0" err="1"/>
              <a:t>Brainstorm</a:t>
            </a:r>
            <a:r>
              <a:rPr lang="fr-FR" dirty="0"/>
              <a:t> </a:t>
            </a:r>
            <a:r>
              <a:rPr lang="fr-FR" dirty="0" err="1"/>
              <a:t>ideas</a:t>
            </a:r>
            <a:endParaRPr lang="fr-FR" dirty="0"/>
          </a:p>
          <a:p>
            <a:r>
              <a:rPr lang="fr-FR" dirty="0"/>
              <a:t>Write a </a:t>
            </a:r>
            <a:r>
              <a:rPr lang="fr-FR" dirty="0" err="1"/>
              <a:t>thesis</a:t>
            </a:r>
            <a:r>
              <a:rPr lang="fr-FR" dirty="0"/>
              <a:t> </a:t>
            </a:r>
            <a:r>
              <a:rPr lang="fr-FR" dirty="0" err="1"/>
              <a:t>statement</a:t>
            </a:r>
            <a:endParaRPr lang="fr-FR" dirty="0"/>
          </a:p>
          <a:p>
            <a:r>
              <a:rPr lang="fr-FR" dirty="0"/>
              <a:t>Bullet point an </a:t>
            </a:r>
            <a:r>
              <a:rPr lang="fr-FR" dirty="0" err="1"/>
              <a:t>essay</a:t>
            </a:r>
            <a:r>
              <a:rPr lang="fr-FR" dirty="0"/>
              <a:t> plan - the points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argue in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thesis</a:t>
            </a:r>
            <a:r>
              <a:rPr lang="fr-FR" dirty="0"/>
              <a:t> </a:t>
            </a:r>
            <a:r>
              <a:rPr lang="fr-FR" dirty="0" err="1"/>
              <a:t>statement</a:t>
            </a:r>
            <a:r>
              <a:rPr lang="fr-FR" dirty="0"/>
              <a:t> </a:t>
            </a:r>
          </a:p>
          <a:p>
            <a:r>
              <a:rPr lang="fr-FR" dirty="0" err="1"/>
              <a:t>Remember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are not </a:t>
            </a:r>
            <a:r>
              <a:rPr lang="fr-FR" dirty="0" err="1"/>
              <a:t>expected</a:t>
            </a:r>
            <a:r>
              <a:rPr lang="fr-FR" dirty="0"/>
              <a:t> to </a:t>
            </a:r>
            <a:r>
              <a:rPr lang="fr-FR" dirty="0" err="1"/>
              <a:t>write</a:t>
            </a:r>
            <a:r>
              <a:rPr lang="fr-FR" dirty="0"/>
              <a:t> </a:t>
            </a:r>
            <a:r>
              <a:rPr lang="fr-FR" dirty="0" err="1"/>
              <a:t>everything</a:t>
            </a:r>
            <a:r>
              <a:rPr lang="fr-FR" dirty="0"/>
              <a:t> about the </a:t>
            </a:r>
            <a:r>
              <a:rPr lang="fr-FR" dirty="0" err="1"/>
              <a:t>theme</a:t>
            </a:r>
            <a:r>
              <a:rPr lang="fr-FR" dirty="0"/>
              <a:t> or topic, but to </a:t>
            </a:r>
            <a:r>
              <a:rPr lang="fr-FR" dirty="0" err="1"/>
              <a:t>construct</a:t>
            </a:r>
            <a:r>
              <a:rPr lang="fr-FR" dirty="0"/>
              <a:t> an argument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8021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Engage directly with the question from the opening sentence</a:t>
            </a:r>
          </a:p>
          <a:p>
            <a:r>
              <a:rPr lang="en-GB" dirty="0"/>
              <a:t>Establish your position in relation to the question: your ‘attitude’ and thesis statement/argument need to be clear from reading the introduction</a:t>
            </a:r>
          </a:p>
          <a:p>
            <a:r>
              <a:rPr lang="en-GB" dirty="0"/>
              <a:t>Be specific in introducing ideas that you will then develop in the body of the essay</a:t>
            </a:r>
          </a:p>
        </p:txBody>
      </p:sp>
    </p:spTree>
    <p:extLst>
      <p:ext uri="{BB962C8B-B14F-4D97-AF65-F5344CB8AC3E}">
        <p14:creationId xmlns:p14="http://schemas.microsoft.com/office/powerpoint/2010/main" val="3599434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C8C78-3DF3-C342-8532-C53F897EF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Things</a:t>
            </a:r>
            <a:r>
              <a:rPr lang="fr-FR" dirty="0"/>
              <a:t> to </a:t>
            </a:r>
            <a:r>
              <a:rPr lang="fr-FR" dirty="0" err="1"/>
              <a:t>avoid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A840F-45DD-8E40-B51E-6D4F779F1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Large </a:t>
            </a:r>
            <a:r>
              <a:rPr lang="fr-FR" dirty="0" err="1"/>
              <a:t>amounts</a:t>
            </a:r>
            <a:r>
              <a:rPr lang="fr-FR" dirty="0"/>
              <a:t> of </a:t>
            </a:r>
            <a:r>
              <a:rPr lang="fr-FR" dirty="0" err="1"/>
              <a:t>contextual</a:t>
            </a:r>
            <a:r>
              <a:rPr lang="fr-FR" dirty="0"/>
              <a:t> information: </a:t>
            </a:r>
            <a:r>
              <a:rPr lang="fr-FR" dirty="0" err="1"/>
              <a:t>biographical</a:t>
            </a:r>
            <a:r>
              <a:rPr lang="fr-FR" dirty="0"/>
              <a:t> or </a:t>
            </a:r>
            <a:r>
              <a:rPr lang="fr-FR" dirty="0" err="1"/>
              <a:t>historical</a:t>
            </a:r>
            <a:r>
              <a:rPr lang="fr-FR" dirty="0"/>
              <a:t> background, or </a:t>
            </a:r>
            <a:r>
              <a:rPr lang="fr-FR" dirty="0" err="1"/>
              <a:t>explanations</a:t>
            </a:r>
            <a:r>
              <a:rPr lang="fr-FR" dirty="0"/>
              <a:t> about a </a:t>
            </a:r>
            <a:r>
              <a:rPr lang="fr-FR" dirty="0" err="1"/>
              <a:t>literary</a:t>
            </a:r>
            <a:r>
              <a:rPr lang="fr-FR" dirty="0"/>
              <a:t> </a:t>
            </a:r>
            <a:r>
              <a:rPr lang="fr-FR" dirty="0" err="1"/>
              <a:t>movement</a:t>
            </a:r>
            <a:endParaRPr lang="fr-FR" dirty="0"/>
          </a:p>
          <a:p>
            <a:r>
              <a:rPr lang="fr-FR" dirty="0" err="1"/>
              <a:t>Restating</a:t>
            </a:r>
            <a:r>
              <a:rPr lang="fr-FR" dirty="0"/>
              <a:t> or </a:t>
            </a:r>
            <a:r>
              <a:rPr lang="fr-FR" dirty="0" err="1"/>
              <a:t>reformulating</a:t>
            </a:r>
            <a:r>
              <a:rPr lang="fr-FR" dirty="0"/>
              <a:t> the question </a:t>
            </a:r>
          </a:p>
          <a:p>
            <a:r>
              <a:rPr lang="fr-FR" dirty="0" err="1"/>
              <a:t>Making</a:t>
            </a:r>
            <a:r>
              <a:rPr lang="fr-FR" dirty="0"/>
              <a:t> a </a:t>
            </a:r>
            <a:r>
              <a:rPr lang="fr-FR" dirty="0" err="1"/>
              <a:t>list</a:t>
            </a:r>
            <a:r>
              <a:rPr lang="fr-FR" dirty="0"/>
              <a:t> of </a:t>
            </a:r>
            <a:r>
              <a:rPr lang="fr-FR" dirty="0" err="1"/>
              <a:t>literary</a:t>
            </a:r>
            <a:r>
              <a:rPr lang="fr-FR" dirty="0"/>
              <a:t> techniques</a:t>
            </a:r>
          </a:p>
          <a:p>
            <a:r>
              <a:rPr lang="fr-FR" dirty="0" err="1"/>
              <a:t>Using</a:t>
            </a:r>
            <a:r>
              <a:rPr lang="fr-FR" dirty="0"/>
              <a:t> the first </a:t>
            </a:r>
            <a:r>
              <a:rPr lang="fr-FR" dirty="0" err="1"/>
              <a:t>person</a:t>
            </a:r>
            <a:r>
              <a:rPr lang="fr-FR" dirty="0"/>
              <a:t>, </a:t>
            </a:r>
            <a:r>
              <a:rPr lang="fr-FR" dirty="0" err="1"/>
              <a:t>singular</a:t>
            </a:r>
            <a:r>
              <a:rPr lang="fr-FR" dirty="0"/>
              <a:t> or plural (I or </a:t>
            </a:r>
            <a:r>
              <a:rPr lang="fr-FR" dirty="0" err="1"/>
              <a:t>we</a:t>
            </a:r>
            <a:r>
              <a:rPr lang="fr-FR" dirty="0"/>
              <a:t>)</a:t>
            </a:r>
          </a:p>
          <a:p>
            <a:r>
              <a:rPr lang="fr-FR" dirty="0" err="1"/>
              <a:t>Personifying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essay</a:t>
            </a:r>
            <a:r>
              <a:rPr lang="fr-FR" dirty="0"/>
              <a:t> - “This </a:t>
            </a:r>
            <a:r>
              <a:rPr lang="fr-FR" dirty="0" err="1"/>
              <a:t>essay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…….”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6798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body paragraphs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Begin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topic sentence -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sentence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introduces</a:t>
            </a:r>
            <a:r>
              <a:rPr lang="fr-FR" dirty="0"/>
              <a:t> the main point of the </a:t>
            </a:r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within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argument</a:t>
            </a:r>
          </a:p>
          <a:p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point in more </a:t>
            </a:r>
            <a:r>
              <a:rPr lang="fr-FR" dirty="0" err="1"/>
              <a:t>detail</a:t>
            </a:r>
            <a:r>
              <a:rPr lang="fr-FR" dirty="0"/>
              <a:t>, </a:t>
            </a:r>
            <a:r>
              <a:rPr lang="fr-FR" dirty="0" err="1"/>
              <a:t>exploring</a:t>
            </a:r>
            <a:r>
              <a:rPr lang="fr-FR" dirty="0"/>
              <a:t> </a:t>
            </a:r>
            <a:r>
              <a:rPr lang="fr-FR" dirty="0" err="1"/>
              <a:t>its</a:t>
            </a:r>
            <a:r>
              <a:rPr lang="fr-FR" dirty="0"/>
              <a:t> implications</a:t>
            </a:r>
          </a:p>
          <a:p>
            <a:r>
              <a:rPr lang="fr-FR" dirty="0"/>
              <a:t>Support </a:t>
            </a:r>
            <a:r>
              <a:rPr lang="fr-FR" dirty="0" err="1"/>
              <a:t>each</a:t>
            </a:r>
            <a:r>
              <a:rPr lang="fr-FR" dirty="0"/>
              <a:t> point </a:t>
            </a:r>
            <a:r>
              <a:rPr lang="fr-FR" dirty="0" err="1"/>
              <a:t>with</a:t>
            </a:r>
            <a:r>
              <a:rPr lang="fr-FR" dirty="0"/>
              <a:t> an </a:t>
            </a:r>
            <a:r>
              <a:rPr lang="fr-FR" dirty="0" err="1"/>
              <a:t>example</a:t>
            </a:r>
            <a:r>
              <a:rPr lang="fr-FR" dirty="0"/>
              <a:t> or </a:t>
            </a:r>
            <a:r>
              <a:rPr lang="fr-FR" dirty="0" err="1"/>
              <a:t>quotation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then</a:t>
            </a:r>
            <a:r>
              <a:rPr lang="fr-FR" dirty="0"/>
              <a:t> analyse</a:t>
            </a:r>
          </a:p>
          <a:p>
            <a:r>
              <a:rPr lang="fr-FR" dirty="0"/>
              <a:t>End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paragraph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dirty="0" err="1"/>
              <a:t>concluding</a:t>
            </a:r>
            <a:r>
              <a:rPr lang="fr-FR" dirty="0"/>
              <a:t> sentence.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964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1F463-BC30-5B45-AC4E-DBC07ACF6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Things</a:t>
            </a:r>
            <a:r>
              <a:rPr lang="fr-FR" dirty="0"/>
              <a:t> to </a:t>
            </a:r>
            <a:r>
              <a:rPr lang="fr-FR" dirty="0" err="1"/>
              <a:t>avoid</a:t>
            </a:r>
            <a:r>
              <a:rPr lang="fr-FR" dirty="0"/>
              <a:t> in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paragraphs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632C0-0DE9-4B41-8BB8-634D88C9D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Retelling</a:t>
            </a:r>
            <a:r>
              <a:rPr lang="fr-FR" dirty="0"/>
              <a:t> the story: </a:t>
            </a:r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argumentative</a:t>
            </a:r>
          </a:p>
          <a:p>
            <a:r>
              <a:rPr lang="fr-FR" dirty="0" err="1"/>
              <a:t>Using</a:t>
            </a:r>
            <a:r>
              <a:rPr lang="fr-FR" dirty="0"/>
              <a:t> the first </a:t>
            </a:r>
            <a:r>
              <a:rPr lang="fr-FR" dirty="0" err="1"/>
              <a:t>person</a:t>
            </a:r>
            <a:r>
              <a:rPr lang="fr-FR" dirty="0"/>
              <a:t> (I or </a:t>
            </a:r>
            <a:r>
              <a:rPr lang="fr-FR" dirty="0" err="1"/>
              <a:t>We</a:t>
            </a:r>
            <a:r>
              <a:rPr lang="fr-FR" dirty="0"/>
              <a:t>) and ‘One’.</a:t>
            </a:r>
          </a:p>
          <a:p>
            <a:r>
              <a:rPr lang="fr-FR" dirty="0" err="1"/>
              <a:t>Asking</a:t>
            </a:r>
            <a:r>
              <a:rPr lang="fr-FR" dirty="0"/>
              <a:t> questions</a:t>
            </a:r>
          </a:p>
          <a:p>
            <a:r>
              <a:rPr lang="fr-FR" dirty="0" err="1"/>
              <a:t>Sub</a:t>
            </a:r>
            <a:r>
              <a:rPr lang="fr-FR" dirty="0"/>
              <a:t> </a:t>
            </a:r>
            <a:r>
              <a:rPr lang="fr-FR" dirty="0" err="1"/>
              <a:t>paragraphs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580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F19A-7E3D-0348-AE00-D5328444D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Showing</a:t>
            </a:r>
            <a:r>
              <a:rPr lang="fr-FR" dirty="0"/>
              <a:t> </a:t>
            </a:r>
            <a:r>
              <a:rPr lang="fr-FR" dirty="0" err="1"/>
              <a:t>textual</a:t>
            </a:r>
            <a:r>
              <a:rPr lang="fr-FR" dirty="0"/>
              <a:t> </a:t>
            </a:r>
            <a:r>
              <a:rPr lang="fr-FR" dirty="0" err="1"/>
              <a:t>knowledge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D3148-5269-C04C-B6A4-A69761CE7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Quotations</a:t>
            </a:r>
            <a:endParaRPr lang="fr-FR" dirty="0"/>
          </a:p>
          <a:p>
            <a:pPr lvl="1"/>
            <a:r>
              <a:rPr lang="fr-FR" dirty="0"/>
              <a:t>If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can’t</a:t>
            </a:r>
            <a:r>
              <a:rPr lang="fr-FR" dirty="0"/>
              <a:t> </a:t>
            </a:r>
            <a:r>
              <a:rPr lang="fr-FR" dirty="0" err="1"/>
              <a:t>remember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 </a:t>
            </a:r>
            <a:r>
              <a:rPr lang="fr-FR" dirty="0" err="1"/>
              <a:t>exactly</a:t>
            </a:r>
            <a:r>
              <a:rPr lang="fr-FR" dirty="0"/>
              <a:t>,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 as close as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can</a:t>
            </a:r>
            <a:endParaRPr lang="fr-FR" dirty="0"/>
          </a:p>
          <a:p>
            <a:pPr lvl="1"/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for </a:t>
            </a:r>
            <a:r>
              <a:rPr lang="fr-FR" dirty="0" err="1"/>
              <a:t>you</a:t>
            </a:r>
            <a:r>
              <a:rPr lang="fr-FR" dirty="0"/>
              <a:t>: use </a:t>
            </a:r>
            <a:r>
              <a:rPr lang="fr-FR" dirty="0" err="1"/>
              <a:t>them</a:t>
            </a:r>
            <a:r>
              <a:rPr lang="fr-FR" dirty="0"/>
              <a:t> to </a:t>
            </a:r>
            <a:r>
              <a:rPr lang="fr-FR" dirty="0" err="1"/>
              <a:t>deepen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discussion of the point; analyse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significance</a:t>
            </a:r>
            <a:endParaRPr lang="fr-FR" dirty="0"/>
          </a:p>
          <a:p>
            <a:r>
              <a:rPr lang="fr-FR" dirty="0" err="1"/>
              <a:t>Focused</a:t>
            </a:r>
            <a:r>
              <a:rPr lang="fr-FR" dirty="0"/>
              <a:t> allusion</a:t>
            </a:r>
          </a:p>
          <a:p>
            <a:pPr lvl="1"/>
            <a:r>
              <a:rPr lang="fr-FR" dirty="0" err="1"/>
              <a:t>Discuss</a:t>
            </a:r>
            <a:r>
              <a:rPr lang="fr-FR" dirty="0"/>
              <a:t> an </a:t>
            </a:r>
            <a:r>
              <a:rPr lang="fr-FR" dirty="0" err="1"/>
              <a:t>episode</a:t>
            </a:r>
            <a:r>
              <a:rPr lang="fr-FR" dirty="0"/>
              <a:t> or moment in a </a:t>
            </a:r>
            <a:r>
              <a:rPr lang="fr-FR" dirty="0" err="1"/>
              <a:t>novel</a:t>
            </a:r>
            <a:r>
              <a:rPr lang="fr-FR" dirty="0"/>
              <a:t> or </a:t>
            </a:r>
            <a:r>
              <a:rPr lang="fr-FR" dirty="0" err="1"/>
              <a:t>play</a:t>
            </a:r>
            <a:r>
              <a:rPr lang="fr-FR" dirty="0"/>
              <a:t>, or </a:t>
            </a:r>
            <a:r>
              <a:rPr lang="fr-FR" dirty="0" err="1"/>
              <a:t>language</a:t>
            </a:r>
            <a:r>
              <a:rPr lang="fr-FR" dirty="0"/>
              <a:t> in a </a:t>
            </a:r>
            <a:r>
              <a:rPr lang="fr-FR" dirty="0" err="1"/>
              <a:t>poem</a:t>
            </a:r>
            <a:r>
              <a:rPr lang="fr-FR" dirty="0"/>
              <a:t>, in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detail</a:t>
            </a:r>
            <a:r>
              <a:rPr lang="fr-FR" dirty="0"/>
              <a:t> </a:t>
            </a:r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quoting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9422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literary dimension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does the question enable you to write about features of style, form, genre or voice?</a:t>
            </a:r>
          </a:p>
          <a:p>
            <a:r>
              <a:rPr lang="en-GB" dirty="0"/>
              <a:t>How do these features convey meaning?</a:t>
            </a:r>
          </a:p>
          <a:p>
            <a:r>
              <a:rPr lang="en-GB" dirty="0"/>
              <a:t>How can you </a:t>
            </a:r>
            <a:r>
              <a:rPr lang="en-GB" i="1" dirty="0"/>
              <a:t>explain</a:t>
            </a:r>
            <a:r>
              <a:rPr lang="en-GB" dirty="0"/>
              <a:t> this? What examples will you use, and what will you say about them?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86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A46D2-9F53-B147-86CE-481FDE2D8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7E437-25B4-A249-AD17-ABC466E88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 the </a:t>
            </a:r>
            <a:r>
              <a:rPr lang="fr-FR" dirty="0" err="1"/>
              <a:t>contexts</a:t>
            </a:r>
            <a:r>
              <a:rPr lang="fr-FR" dirty="0"/>
              <a:t> </a:t>
            </a:r>
            <a:r>
              <a:rPr lang="fr-FR" dirty="0" err="1"/>
              <a:t>underpinning</a:t>
            </a:r>
            <a:r>
              <a:rPr lang="fr-FR" dirty="0"/>
              <a:t> the </a:t>
            </a:r>
            <a:r>
              <a:rPr lang="fr-FR" dirty="0" err="1"/>
              <a:t>text</a:t>
            </a:r>
            <a:r>
              <a:rPr lang="fr-FR" dirty="0"/>
              <a:t> – socio-</a:t>
            </a:r>
            <a:r>
              <a:rPr lang="fr-FR" dirty="0" err="1"/>
              <a:t>historical</a:t>
            </a:r>
            <a:r>
              <a:rPr lang="fr-FR" dirty="0"/>
              <a:t>, </a:t>
            </a:r>
            <a:r>
              <a:rPr lang="fr-FR" dirty="0" err="1"/>
              <a:t>literary</a:t>
            </a:r>
            <a:r>
              <a:rPr lang="fr-FR" dirty="0"/>
              <a:t>, cultural, </a:t>
            </a:r>
            <a:r>
              <a:rPr lang="fr-FR" dirty="0" err="1"/>
              <a:t>political</a:t>
            </a:r>
            <a:r>
              <a:rPr lang="fr-FR" dirty="0"/>
              <a:t> – help to </a:t>
            </a:r>
            <a:r>
              <a:rPr lang="fr-FR" dirty="0" err="1"/>
              <a:t>illuminate</a:t>
            </a:r>
            <a:r>
              <a:rPr lang="fr-FR" dirty="0"/>
              <a:t> the </a:t>
            </a:r>
            <a:r>
              <a:rPr lang="fr-FR" dirty="0" err="1"/>
              <a:t>text</a:t>
            </a:r>
            <a:r>
              <a:rPr lang="fr-FR" dirty="0"/>
              <a:t>?</a:t>
            </a:r>
          </a:p>
          <a:p>
            <a:r>
              <a:rPr lang="fr-FR" dirty="0" err="1"/>
              <a:t>Make</a:t>
            </a:r>
            <a:r>
              <a:rPr lang="fr-FR" dirty="0"/>
              <a:t> sure </a:t>
            </a:r>
            <a:r>
              <a:rPr lang="fr-FR" dirty="0" err="1"/>
              <a:t>you</a:t>
            </a:r>
            <a:r>
              <a:rPr lang="fr-FR" dirty="0"/>
              <a:t> use the </a:t>
            </a:r>
            <a:r>
              <a:rPr lang="fr-FR" dirty="0" err="1"/>
              <a:t>contexts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to serve </a:t>
            </a:r>
            <a:r>
              <a:rPr lang="fr-FR" dirty="0" err="1"/>
              <a:t>your</a:t>
            </a:r>
            <a:r>
              <a:rPr lang="fr-FR" dirty="0"/>
              <a:t> argument and </a:t>
            </a:r>
            <a:r>
              <a:rPr lang="fr-FR" dirty="0" err="1"/>
              <a:t>deepen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analysis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1628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Writing, demonstration and close reading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Writing: the ‘language’ in ‘English Language and Literature’</a:t>
            </a:r>
          </a:p>
          <a:p>
            <a:r>
              <a:rPr lang="en-GB" dirty="0"/>
              <a:t>Demonstration: a </a:t>
            </a:r>
            <a:r>
              <a:rPr lang="en-GB" i="1" dirty="0"/>
              <a:t>thesis</a:t>
            </a:r>
            <a:r>
              <a:rPr lang="en-GB" dirty="0"/>
              <a:t>, developed through </a:t>
            </a:r>
            <a:r>
              <a:rPr lang="en-GB" i="1" dirty="0"/>
              <a:t>well-sign-posted paragraphs</a:t>
            </a:r>
            <a:r>
              <a:rPr lang="en-GB" dirty="0"/>
              <a:t> and </a:t>
            </a:r>
            <a:r>
              <a:rPr lang="en-GB" i="1" dirty="0"/>
              <a:t>demonstrated</a:t>
            </a:r>
            <a:r>
              <a:rPr lang="en-GB" dirty="0"/>
              <a:t> through reference to the text</a:t>
            </a:r>
          </a:p>
          <a:p>
            <a:r>
              <a:rPr lang="en-GB" dirty="0"/>
              <a:t>Close reading: ‘</a:t>
            </a:r>
            <a:r>
              <a:rPr lang="en-GB" i="1" dirty="0"/>
              <a:t>demonstrated</a:t>
            </a:r>
            <a:r>
              <a:rPr lang="en-GB" dirty="0"/>
              <a:t> through reference to the text’</a:t>
            </a:r>
          </a:p>
        </p:txBody>
      </p:sp>
    </p:spTree>
    <p:extLst>
      <p:ext uri="{BB962C8B-B14F-4D97-AF65-F5344CB8AC3E}">
        <p14:creationId xmlns:p14="http://schemas.microsoft.com/office/powerpoint/2010/main" val="66343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What is an essay?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Essai</a:t>
            </a:r>
            <a:r>
              <a:rPr lang="en-US" dirty="0"/>
              <a:t> (middle French) – attempt</a:t>
            </a:r>
          </a:p>
          <a:p>
            <a:r>
              <a:rPr lang="en-US" dirty="0" err="1"/>
              <a:t>Exagium</a:t>
            </a:r>
            <a:r>
              <a:rPr lang="en-US" dirty="0"/>
              <a:t> (Latin) – act of weighing</a:t>
            </a:r>
          </a:p>
          <a:p>
            <a:endParaRPr lang="en-US" dirty="0"/>
          </a:p>
          <a:p>
            <a:r>
              <a:rPr lang="en-US" dirty="0"/>
              <a:t>How do these words – the origins of the word ‘essay’ – help us to understand what we’re trying to do when we write an essay?</a:t>
            </a:r>
          </a:p>
          <a:p>
            <a:r>
              <a:rPr lang="en-US" dirty="0"/>
              <a:t>An essay is not meant to be the last word on a particular topic. It’s </a:t>
            </a:r>
            <a:r>
              <a:rPr lang="en-US" i="1" dirty="0"/>
              <a:t>your thoughts on a particular question on a particular day</a:t>
            </a:r>
            <a:r>
              <a:rPr lang="en-US" dirty="0"/>
              <a:t> – no more than that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09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Language (your own, not the writer’s)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Use present tense</a:t>
            </a:r>
          </a:p>
          <a:p>
            <a:r>
              <a:rPr lang="en-GB" dirty="0"/>
              <a:t>Be direct and precise: choose your words carefully to say exactly what you mean</a:t>
            </a:r>
          </a:p>
          <a:p>
            <a:r>
              <a:rPr lang="en-GB" dirty="0"/>
              <a:t>Use appropriate technical terms. These make explanation easier and clearer, and save time – but they aren’t a substitute for explanation and argument</a:t>
            </a:r>
          </a:p>
          <a:p>
            <a:r>
              <a:rPr lang="en-GB" dirty="0"/>
              <a:t>Be succinct: make your writing dense enough to dig deeply in developing your points</a:t>
            </a:r>
          </a:p>
          <a:p>
            <a:r>
              <a:rPr lang="en-GB" dirty="0"/>
              <a:t>Keep your argument clear: help the reader. Use logical connectives to signpost the turns of your argument</a:t>
            </a:r>
          </a:p>
        </p:txBody>
      </p:sp>
    </p:spTree>
    <p:extLst>
      <p:ext uri="{BB962C8B-B14F-4D97-AF65-F5344CB8AC3E}">
        <p14:creationId xmlns:p14="http://schemas.microsoft.com/office/powerpoint/2010/main" val="2938022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1D7AC-2B99-2D40-9ECE-6A373290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4002B-ED1C-1149-90B8-23095C45D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Return to the question, </a:t>
            </a:r>
            <a:r>
              <a:rPr lang="fr-FR" dirty="0" err="1"/>
              <a:t>bringing</a:t>
            </a:r>
            <a:r>
              <a:rPr lang="fr-FR" dirty="0"/>
              <a:t> </a:t>
            </a:r>
            <a:r>
              <a:rPr lang="fr-FR" dirty="0" err="1"/>
              <a:t>together</a:t>
            </a:r>
            <a:r>
              <a:rPr lang="fr-FR" dirty="0"/>
              <a:t> the main points </a:t>
            </a:r>
            <a:r>
              <a:rPr lang="fr-FR" dirty="0" err="1"/>
              <a:t>you</a:t>
            </a:r>
            <a:r>
              <a:rPr lang="fr-FR" dirty="0"/>
              <a:t> have </a:t>
            </a:r>
            <a:r>
              <a:rPr lang="fr-FR" dirty="0" err="1"/>
              <a:t>given</a:t>
            </a:r>
            <a:r>
              <a:rPr lang="fr-FR" dirty="0"/>
              <a:t> in </a:t>
            </a:r>
            <a:r>
              <a:rPr lang="fr-FR" dirty="0" err="1"/>
              <a:t>your</a:t>
            </a:r>
            <a:r>
              <a:rPr lang="fr-FR" dirty="0"/>
              <a:t> topic sentences in </a:t>
            </a:r>
            <a:r>
              <a:rPr lang="fr-FR" dirty="0" err="1"/>
              <a:t>response</a:t>
            </a:r>
            <a:endParaRPr lang="fr-FR" dirty="0"/>
          </a:p>
          <a:p>
            <a:r>
              <a:rPr lang="fr-FR" dirty="0"/>
              <a:t>Use </a:t>
            </a:r>
            <a:r>
              <a:rPr lang="fr-FR" dirty="0" err="1"/>
              <a:t>these</a:t>
            </a:r>
            <a:r>
              <a:rPr lang="fr-FR" dirty="0"/>
              <a:t> to </a:t>
            </a:r>
            <a:r>
              <a:rPr lang="fr-FR" dirty="0" err="1"/>
              <a:t>give</a:t>
            </a:r>
            <a:r>
              <a:rPr lang="fr-FR" dirty="0"/>
              <a:t> a </a:t>
            </a:r>
            <a:r>
              <a:rPr lang="fr-FR" dirty="0" err="1"/>
              <a:t>fully</a:t>
            </a:r>
            <a:r>
              <a:rPr lang="fr-FR" dirty="0"/>
              <a:t> </a:t>
            </a:r>
            <a:r>
              <a:rPr lang="fr-FR" dirty="0" err="1"/>
              <a:t>resolved</a:t>
            </a:r>
            <a:r>
              <a:rPr lang="fr-FR" dirty="0"/>
              <a:t> version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thesis</a:t>
            </a:r>
            <a:r>
              <a:rPr lang="fr-FR" dirty="0"/>
              <a:t> </a:t>
            </a:r>
            <a:r>
              <a:rPr lang="fr-FR" dirty="0" err="1"/>
              <a:t>statement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9246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5382F-2BE5-B34D-AF0D-797DC4BFB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Things</a:t>
            </a:r>
            <a:r>
              <a:rPr lang="fr-FR" dirty="0"/>
              <a:t> to </a:t>
            </a:r>
            <a:r>
              <a:rPr lang="fr-FR" dirty="0" err="1"/>
              <a:t>avoid</a:t>
            </a:r>
            <a:r>
              <a:rPr lang="fr-FR" dirty="0"/>
              <a:t> in a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4E5E8-B287-A84E-88B0-4E38B55EA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Starting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phrases </a:t>
            </a:r>
            <a:r>
              <a:rPr lang="fr-FR" dirty="0" err="1"/>
              <a:t>like</a:t>
            </a:r>
            <a:r>
              <a:rPr lang="fr-FR" dirty="0"/>
              <a:t> ‘in conclusion’, ‘to</a:t>
            </a:r>
          </a:p>
          <a:p>
            <a:pPr marL="0" indent="0">
              <a:buNone/>
            </a:pPr>
            <a:r>
              <a:rPr lang="fr-FR" dirty="0" err="1"/>
              <a:t>conclude</a:t>
            </a:r>
            <a:r>
              <a:rPr lang="fr-FR" dirty="0"/>
              <a:t>’, ‘in a </a:t>
            </a:r>
            <a:r>
              <a:rPr lang="fr-FR" dirty="0" err="1"/>
              <a:t>nutshell</a:t>
            </a:r>
            <a:r>
              <a:rPr lang="fr-FR" dirty="0"/>
              <a:t>’, ‘</a:t>
            </a:r>
            <a:r>
              <a:rPr lang="fr-FR" dirty="0" err="1"/>
              <a:t>summing</a:t>
            </a:r>
            <a:r>
              <a:rPr lang="fr-FR" dirty="0"/>
              <a:t> up’</a:t>
            </a:r>
          </a:p>
          <a:p>
            <a:r>
              <a:rPr lang="fr-FR" dirty="0" err="1"/>
              <a:t>Using</a:t>
            </a:r>
            <a:r>
              <a:rPr lang="fr-FR" dirty="0"/>
              <a:t> the first </a:t>
            </a:r>
            <a:r>
              <a:rPr lang="fr-FR" dirty="0" err="1"/>
              <a:t>person</a:t>
            </a:r>
            <a:r>
              <a:rPr lang="fr-FR" dirty="0"/>
              <a:t> (I or </a:t>
            </a:r>
            <a:r>
              <a:rPr lang="fr-FR" dirty="0" err="1"/>
              <a:t>We</a:t>
            </a:r>
            <a:r>
              <a:rPr lang="fr-FR" dirty="0"/>
              <a:t>) and ‘One’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4621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3D1B8-621A-4F42-98EE-78E33966F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Proof-</a:t>
            </a:r>
            <a:r>
              <a:rPr lang="fr-FR" dirty="0" err="1"/>
              <a:t>reading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E2AE3-2845-1449-B043-1307FD9DD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err="1"/>
              <a:t>Leave</a:t>
            </a:r>
            <a:r>
              <a:rPr lang="fr-FR" dirty="0"/>
              <a:t> a few minutes at the end of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essay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for </a:t>
            </a:r>
            <a:r>
              <a:rPr lang="fr-FR" dirty="0" err="1"/>
              <a:t>proofreading</a:t>
            </a:r>
            <a:endParaRPr lang="fr-FR" dirty="0"/>
          </a:p>
          <a:p>
            <a:r>
              <a:rPr lang="fr-FR" dirty="0" err="1"/>
              <a:t>Remember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everyone</a:t>
            </a:r>
            <a:r>
              <a:rPr lang="fr-FR" dirty="0"/>
              <a:t> </a:t>
            </a:r>
            <a:r>
              <a:rPr lang="fr-FR" dirty="0" err="1"/>
              <a:t>makes</a:t>
            </a:r>
            <a:r>
              <a:rPr lang="fr-FR" dirty="0"/>
              <a:t> </a:t>
            </a:r>
            <a:r>
              <a:rPr lang="fr-FR" dirty="0" err="1"/>
              <a:t>mistakes</a:t>
            </a:r>
            <a:r>
              <a:rPr lang="fr-FR" dirty="0"/>
              <a:t> in the</a:t>
            </a:r>
          </a:p>
          <a:p>
            <a:pPr marL="0" indent="0">
              <a:buNone/>
            </a:pPr>
            <a:r>
              <a:rPr lang="fr-FR" dirty="0"/>
              <a:t>stress of the exam and </a:t>
            </a:r>
            <a:r>
              <a:rPr lang="fr-FR" dirty="0" err="1"/>
              <a:t>even</a:t>
            </a:r>
            <a:r>
              <a:rPr lang="fr-FR" dirty="0"/>
              <a:t> the best </a:t>
            </a:r>
            <a:r>
              <a:rPr lang="fr-FR" dirty="0" err="1"/>
              <a:t>essays</a:t>
            </a:r>
            <a:r>
              <a:rPr lang="fr-FR" dirty="0"/>
              <a:t> </a:t>
            </a:r>
            <a:r>
              <a:rPr lang="fr-FR" dirty="0" err="1"/>
              <a:t>may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have a few </a:t>
            </a:r>
            <a:r>
              <a:rPr lang="fr-FR" dirty="0" err="1"/>
              <a:t>errors</a:t>
            </a:r>
            <a:r>
              <a:rPr lang="fr-FR" dirty="0"/>
              <a:t>. </a:t>
            </a:r>
            <a:r>
              <a:rPr lang="fr-FR" dirty="0" err="1"/>
              <a:t>However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</a:t>
            </a:r>
          </a:p>
          <a:p>
            <a:pPr marL="0" indent="0">
              <a:buNone/>
            </a:pPr>
            <a:r>
              <a:rPr lang="fr-FR" dirty="0" err="1"/>
              <a:t>avoid</a:t>
            </a:r>
            <a:r>
              <a:rPr lang="fr-FR" dirty="0"/>
              <a:t> </a:t>
            </a:r>
            <a:r>
              <a:rPr lang="fr-FR" dirty="0" err="1"/>
              <a:t>having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“</a:t>
            </a:r>
            <a:r>
              <a:rPr lang="fr-FR" dirty="0" err="1"/>
              <a:t>impede</a:t>
            </a:r>
            <a:r>
              <a:rPr lang="fr-FR" dirty="0"/>
              <a:t> the</a:t>
            </a:r>
          </a:p>
          <a:p>
            <a:pPr marL="0" indent="0">
              <a:buNone/>
            </a:pPr>
            <a:r>
              <a:rPr lang="fr-FR" dirty="0" err="1"/>
              <a:t>fluency</a:t>
            </a:r>
            <a:r>
              <a:rPr lang="fr-FR" dirty="0"/>
              <a:t> of the </a:t>
            </a:r>
            <a:r>
              <a:rPr lang="fr-FR" dirty="0" err="1"/>
              <a:t>writing</a:t>
            </a:r>
            <a:r>
              <a:rPr lang="fr-FR" dirty="0"/>
              <a:t>”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398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99" y="274638"/>
            <a:ext cx="8201557" cy="1798636"/>
          </a:xfrm>
        </p:spPr>
        <p:txBody>
          <a:bodyPr>
            <a:normAutofit fontScale="90000"/>
          </a:bodyPr>
          <a:lstStyle/>
          <a:p>
            <a:r>
              <a:rPr lang="en-GB" dirty="0"/>
              <a:t>Draw a continuum line and indicate your level of confidence for each of the four strands: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99" y="2306516"/>
            <a:ext cx="8001001" cy="3713283"/>
          </a:xfrm>
        </p:spPr>
        <p:txBody>
          <a:bodyPr>
            <a:normAutofit/>
          </a:bodyPr>
          <a:lstStyle/>
          <a:p>
            <a:r>
              <a:rPr lang="en-GB" dirty="0"/>
              <a:t>Knowledge</a:t>
            </a:r>
          </a:p>
          <a:p>
            <a:r>
              <a:rPr lang="en-GB" dirty="0"/>
              <a:t>Analysis; thesis in response to question</a:t>
            </a:r>
          </a:p>
          <a:p>
            <a:r>
              <a:rPr lang="en-GB" dirty="0"/>
              <a:t>Response to literary qualities of the text</a:t>
            </a:r>
          </a:p>
          <a:p>
            <a:r>
              <a:rPr lang="en-GB" dirty="0"/>
              <a:t>Writing, demonstration &amp; close reading</a:t>
            </a:r>
          </a:p>
          <a:p>
            <a:pPr marL="0" indent="0">
              <a:buNone/>
            </a:pPr>
            <a:r>
              <a:rPr lang="en-GB" dirty="0"/>
              <a:t>______________________________________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FFEB17-C5D1-CE42-90B3-58C7476C7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9" y="5308599"/>
            <a:ext cx="1422400" cy="1422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72B50B-E5A8-A949-905C-492AFD2C9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100" y="5160962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74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39757-8B8C-3B41-879F-5CAE9DC86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2. The power of Intention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075D5-389B-6245-AB9E-CBC495293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err="1"/>
              <a:t>Why</a:t>
            </a:r>
            <a:r>
              <a:rPr lang="fr-FR" dirty="0"/>
              <a:t> </a:t>
            </a:r>
            <a:r>
              <a:rPr lang="fr-FR" dirty="0" err="1"/>
              <a:t>write</a:t>
            </a:r>
            <a:r>
              <a:rPr lang="fr-FR" dirty="0"/>
              <a:t> an </a:t>
            </a:r>
            <a:r>
              <a:rPr lang="fr-FR" dirty="0" err="1"/>
              <a:t>essay</a:t>
            </a:r>
            <a:r>
              <a:rPr lang="fr-FR" dirty="0"/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FB0962-276D-E04F-98D8-07BE11E21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44781"/>
            <a:ext cx="2653990" cy="19100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20CD58-1EF9-2B41-97D8-8348653FA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610" y="3899926"/>
            <a:ext cx="3111190" cy="238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7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49" y="0"/>
            <a:ext cx="8225893" cy="1623034"/>
          </a:xfrm>
        </p:spPr>
        <p:txBody>
          <a:bodyPr>
            <a:normAutofit fontScale="90000"/>
          </a:bodyPr>
          <a:lstStyle/>
          <a:p>
            <a:r>
              <a:rPr lang="en-US" dirty="0"/>
              <a:t>Goal orientation theory:</a:t>
            </a:r>
            <a:br>
              <a:rPr lang="en-US" dirty="0"/>
            </a:br>
            <a:r>
              <a:rPr lang="en-US" dirty="0"/>
              <a:t>what’s the more powerful attitude to adopt?</a:t>
            </a:r>
          </a:p>
        </p:txBody>
      </p:sp>
      <p:sp>
        <p:nvSpPr>
          <p:cNvPr id="23" name="Oval Callout 22"/>
          <p:cNvSpPr/>
          <p:nvPr/>
        </p:nvSpPr>
        <p:spPr>
          <a:xfrm>
            <a:off x="2385844" y="1853189"/>
            <a:ext cx="3130484" cy="1759862"/>
          </a:xfrm>
          <a:prstGeom prst="wedgeEllipseCallou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  <a:p>
            <a:r>
              <a:rPr lang="en-US" sz="2000" dirty="0"/>
              <a:t>I want to get at least 16/20</a:t>
            </a:r>
          </a:p>
        </p:txBody>
      </p:sp>
      <p:sp>
        <p:nvSpPr>
          <p:cNvPr id="24" name="Oval Callout 23"/>
          <p:cNvSpPr/>
          <p:nvPr/>
        </p:nvSpPr>
        <p:spPr>
          <a:xfrm>
            <a:off x="5291673" y="2517270"/>
            <a:ext cx="3380269" cy="1851652"/>
          </a:xfrm>
          <a:prstGeom prst="wedgeEllipseCallou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000" dirty="0"/>
              <a:t>This is really interesting. I’d like to know more</a:t>
            </a:r>
          </a:p>
        </p:txBody>
      </p:sp>
      <p:pic>
        <p:nvPicPr>
          <p:cNvPr id="29" name="Picture 28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418" y="4048602"/>
            <a:ext cx="3060700" cy="26543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731727" y="5114059"/>
            <a:ext cx="2802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Learning goal orientation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3443096"/>
            <a:ext cx="3256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Performance goal orientation</a:t>
            </a:r>
          </a:p>
        </p:txBody>
      </p:sp>
    </p:spTree>
    <p:extLst>
      <p:ext uri="{BB962C8B-B14F-4D97-AF65-F5344CB8AC3E}">
        <p14:creationId xmlns:p14="http://schemas.microsoft.com/office/powerpoint/2010/main" val="306836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write an essay?</a:t>
            </a:r>
            <a:br>
              <a:rPr lang="en-US" dirty="0"/>
            </a:br>
            <a:r>
              <a:rPr lang="en-US" dirty="0"/>
              <a:t>(Performance goal orientation)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your teacher has asked you to</a:t>
            </a:r>
          </a:p>
          <a:p>
            <a:r>
              <a:rPr lang="en-US" dirty="0"/>
              <a:t>Because your parents want you to do well</a:t>
            </a:r>
          </a:p>
          <a:p>
            <a:r>
              <a:rPr lang="en-US" dirty="0"/>
              <a:t>Because you have to get your homework out of the way before you can do the things you really want to do</a:t>
            </a:r>
          </a:p>
          <a:p>
            <a:r>
              <a:rPr lang="en-US" dirty="0"/>
              <a:t>Because you need a good mark on your </a:t>
            </a:r>
            <a:r>
              <a:rPr lang="en-US" i="1" dirty="0"/>
              <a:t>bulletin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72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write an essay?</a:t>
            </a:r>
            <a:br>
              <a:rPr lang="en-US" dirty="0"/>
            </a:br>
            <a:r>
              <a:rPr lang="en-US" dirty="0"/>
              <a:t>(Learning goal orientation)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you want to explore an idea in order to develop your understanding</a:t>
            </a:r>
          </a:p>
          <a:p>
            <a:r>
              <a:rPr lang="en-US" dirty="0"/>
              <a:t>Because each time you write an essay you explore yourself, and develop your ability to think about things that matter</a:t>
            </a:r>
          </a:p>
          <a:p>
            <a:r>
              <a:rPr lang="en-US" dirty="0"/>
              <a:t>Because you want to develop your ability to think critically, and to express your thoughts powerfully</a:t>
            </a:r>
          </a:p>
          <a:p>
            <a:pPr marL="0" indent="0" algn="ctr">
              <a:buNone/>
            </a:pP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444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if you find essay-writing dull?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you’re bored, you’re not yet actually ‘attempting’ or ‘weighing’ something that you consider important. You need to </a:t>
            </a:r>
            <a:r>
              <a:rPr lang="en-US" b="1" dirty="0"/>
              <a:t>engage</a:t>
            </a:r>
            <a:r>
              <a:rPr lang="en-US" dirty="0"/>
              <a:t> with the subject at a deep enough level for it to matter to you</a:t>
            </a:r>
          </a:p>
          <a:p>
            <a:r>
              <a:rPr lang="en-US" dirty="0"/>
              <a:t>Look deeper. Read more. Think about what you’ve read; make notes on your thoughts. Find something in the essay question, and in the text, that gives you a ‘way in’ and sets you thinking</a:t>
            </a:r>
          </a:p>
        </p:txBody>
      </p:sp>
    </p:spTree>
    <p:extLst>
      <p:ext uri="{BB962C8B-B14F-4D97-AF65-F5344CB8AC3E}">
        <p14:creationId xmlns:p14="http://schemas.microsoft.com/office/powerpoint/2010/main" val="2277096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75021"/>
          </a:xfrm>
        </p:spPr>
        <p:txBody>
          <a:bodyPr>
            <a:normAutofit fontScale="90000"/>
          </a:bodyPr>
          <a:lstStyle/>
          <a:p>
            <a:r>
              <a:rPr lang="en-GB" dirty="0"/>
              <a:t>What makes a good essay?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399248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lphaLcParenR"/>
            </a:pPr>
            <a:r>
              <a:rPr lang="en-GB" b="1" dirty="0"/>
              <a:t>Knowledge and understanding</a:t>
            </a:r>
            <a:r>
              <a:rPr lang="en-GB" dirty="0"/>
              <a:t> of the set texts, and relevant contexts (or reading of the Critical Appreciation passage) is secure, expressed in </a:t>
            </a:r>
            <a:r>
              <a:rPr lang="en-GB" b="1" dirty="0"/>
              <a:t>an </a:t>
            </a:r>
            <a:r>
              <a:rPr lang="en-GB" b="1" u="sng" dirty="0"/>
              <a:t>informed personal response</a:t>
            </a:r>
            <a:r>
              <a:rPr lang="en-GB" dirty="0"/>
              <a:t>.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GB" b="1" dirty="0"/>
              <a:t>Analysis</a:t>
            </a:r>
            <a:r>
              <a:rPr lang="en-GB" dirty="0"/>
              <a:t> is well developed, and alert to the possibilities of the question.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GB" b="1" dirty="0"/>
              <a:t>Response to literary qualities of the texts </a:t>
            </a:r>
            <a:r>
              <a:rPr lang="en-GB" dirty="0"/>
              <a:t>is sustained and sensitive.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n-GB" b="1" dirty="0"/>
              <a:t>Skills of writing, demonstration and close reading </a:t>
            </a:r>
            <a:r>
              <a:rPr lang="en-GB" dirty="0"/>
              <a:t>are evident to a high degree. </a:t>
            </a:r>
          </a:p>
          <a:p>
            <a:pPr marL="514350" indent="-514350" algn="ctr">
              <a:buNone/>
            </a:pPr>
            <a:r>
              <a:rPr lang="en-GB" sz="1946" i="1" dirty="0"/>
              <a:t>(adapted from OIB marking criteria)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Bouton d'action : Personnalisé 3">
            <a:hlinkClick r:id="" action="ppaction://noaction" highlightClick="1"/>
          </p:cNvPr>
          <p:cNvSpPr/>
          <p:nvPr/>
        </p:nvSpPr>
        <p:spPr>
          <a:xfrm>
            <a:off x="9509915" y="6505613"/>
            <a:ext cx="1042416" cy="1042416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626979"/>
      </p:ext>
    </p:extLst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analysis?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From the Greek ‘</a:t>
            </a:r>
            <a:r>
              <a:rPr lang="en-GB" dirty="0" err="1"/>
              <a:t>analusis</a:t>
            </a:r>
            <a:r>
              <a:rPr lang="en-GB" dirty="0"/>
              <a:t>’, a breaking 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Breaking a topic (or text) selectively and systematically into parts </a:t>
            </a:r>
            <a:r>
              <a:rPr lang="en-GB" i="1" dirty="0"/>
              <a:t>in order to gain a greater understanding of it as a whole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An attempt to answer the given question through two implied questions: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what does this text mean?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how does it create and convey its meaning?</a:t>
            </a:r>
          </a:p>
        </p:txBody>
      </p:sp>
    </p:spTree>
    <p:extLst>
      <p:ext uri="{BB962C8B-B14F-4D97-AF65-F5344CB8AC3E}">
        <p14:creationId xmlns:p14="http://schemas.microsoft.com/office/powerpoint/2010/main" val="3238969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3915</TotalTime>
  <Words>1237</Words>
  <Application>Microsoft Macintosh PowerPoint</Application>
  <PresentationFormat>On-screen Show (4:3)</PresentationFormat>
  <Paragraphs>121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Writing an Essay</vt:lpstr>
      <vt:lpstr>1. What is an essay?</vt:lpstr>
      <vt:lpstr>2. The power of Intention</vt:lpstr>
      <vt:lpstr>Goal orientation theory: what’s the more powerful attitude to adopt?</vt:lpstr>
      <vt:lpstr>Why write an essay? (Performance goal orientation)</vt:lpstr>
      <vt:lpstr>Why write an essay? (Learning goal orientation)</vt:lpstr>
      <vt:lpstr>What if you find essay-writing dull?</vt:lpstr>
      <vt:lpstr>What makes a good essay? </vt:lpstr>
      <vt:lpstr>What is analysis?</vt:lpstr>
      <vt:lpstr>Analysis must be ‘alert to the possibilities of the question’</vt:lpstr>
      <vt:lpstr>Planning</vt:lpstr>
      <vt:lpstr>Introduction</vt:lpstr>
      <vt:lpstr>Things to avoid</vt:lpstr>
      <vt:lpstr>Main body paragraphs</vt:lpstr>
      <vt:lpstr>Things to avoid in your paragraphs</vt:lpstr>
      <vt:lpstr>Showing textual knowledge</vt:lpstr>
      <vt:lpstr>The literary dimension</vt:lpstr>
      <vt:lpstr>Contexts</vt:lpstr>
      <vt:lpstr>Writing, demonstration and close reading</vt:lpstr>
      <vt:lpstr>Language (your own, not the writer’s)</vt:lpstr>
      <vt:lpstr>Conclusion</vt:lpstr>
      <vt:lpstr>Things to avoid in a conclusion</vt:lpstr>
      <vt:lpstr>Proof-reading</vt:lpstr>
      <vt:lpstr>Draw a continuum line and indicate your level of confidence for each of the four strands: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an Essay</dc:title>
  <dc:creator>nick</dc:creator>
  <cp:lastModifiedBy>Microsoft Office User</cp:lastModifiedBy>
  <cp:revision>20</cp:revision>
  <dcterms:created xsi:type="dcterms:W3CDTF">2017-05-13T08:43:06Z</dcterms:created>
  <dcterms:modified xsi:type="dcterms:W3CDTF">2019-10-07T08:56:40Z</dcterms:modified>
</cp:coreProperties>
</file>